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7" r:id="rId9"/>
    <p:sldId id="269" r:id="rId10"/>
    <p:sldId id="270"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54550C4-378D-4BCB-A969-FAD32A9ADEE6}" type="datetimeFigureOut">
              <a:rPr lang="el-GR" smtClean="0"/>
              <a:pPr/>
              <a:t>19/5/2016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54550C4-378D-4BCB-A969-FAD32A9ADEE6}" type="datetimeFigureOut">
              <a:rPr lang="el-GR" smtClean="0"/>
              <a:pPr/>
              <a:t>19/5/2016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54550C4-378D-4BCB-A969-FAD32A9ADEE6}" type="datetimeFigureOut">
              <a:rPr lang="el-GR" smtClean="0"/>
              <a:pPr/>
              <a:t>19/5/2016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54550C4-378D-4BCB-A969-FAD32A9ADEE6}" type="datetimeFigureOut">
              <a:rPr lang="el-GR" smtClean="0"/>
              <a:pPr/>
              <a:t>19/5/2016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54550C4-378D-4BCB-A969-FAD32A9ADEE6}" type="datetimeFigureOut">
              <a:rPr lang="el-GR" smtClean="0"/>
              <a:pPr/>
              <a:t>19/5/2016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54550C4-378D-4BCB-A969-FAD32A9ADEE6}" type="datetimeFigureOut">
              <a:rPr lang="el-GR" smtClean="0"/>
              <a:pPr/>
              <a:t>19/5/2016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54550C4-378D-4BCB-A969-FAD32A9ADEE6}" type="datetimeFigureOut">
              <a:rPr lang="el-GR" smtClean="0"/>
              <a:pPr/>
              <a:t>19/5/2016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54550C4-378D-4BCB-A969-FAD32A9ADEE6}" type="datetimeFigureOut">
              <a:rPr lang="el-GR" smtClean="0"/>
              <a:pPr/>
              <a:t>19/5/2016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54550C4-378D-4BCB-A969-FAD32A9ADEE6}" type="datetimeFigureOut">
              <a:rPr lang="el-GR" smtClean="0"/>
              <a:pPr/>
              <a:t>19/5/2016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54550C4-378D-4BCB-A969-FAD32A9ADEE6}" type="datetimeFigureOut">
              <a:rPr lang="el-GR" smtClean="0"/>
              <a:pPr/>
              <a:t>19/5/2016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54550C4-378D-4BCB-A969-FAD32A9ADEE6}" type="datetimeFigureOut">
              <a:rPr lang="el-GR" smtClean="0"/>
              <a:pPr/>
              <a:t>19/5/2016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4550C4-378D-4BCB-A969-FAD32A9ADEE6}" type="datetimeFigureOut">
              <a:rPr lang="el-GR" smtClean="0"/>
              <a:pPr/>
              <a:t>19/5/2016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47FFBD-5AB5-48EB-9638-2CE151F76D1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285729"/>
            <a:ext cx="8572560" cy="928693"/>
          </a:xfrm>
        </p:spPr>
        <p:txBody>
          <a:bodyPr>
            <a:normAutofit/>
          </a:bodyPr>
          <a:lstStyle/>
          <a:p>
            <a:r>
              <a:rPr lang="el-GR" sz="2400" b="1" dirty="0">
                <a:solidFill>
                  <a:srgbClr val="0070C0"/>
                </a:solidFill>
                <a:latin typeface="+mn-lt"/>
              </a:rPr>
              <a:t>ΔΙΑΣΦΑΛΙΣΗ ΠΟΙΟΤΗΤΑΣ ΜΕΤΡΗΣΕΩΝ ΑΤΜΟΣΦΑΙΡΙΚΗΣ ΡΥΠΑΝΣΗΣ, ΕΠΙΚΥΡΩΣΗ </a:t>
            </a:r>
            <a:r>
              <a:rPr lang="el-GR" sz="2400" b="1" dirty="0" smtClean="0">
                <a:solidFill>
                  <a:srgbClr val="0070C0"/>
                </a:solidFill>
                <a:latin typeface="+mn-lt"/>
              </a:rPr>
              <a:t>ΔΕΔΟΜΕΝΩΝ</a:t>
            </a:r>
            <a:endParaRPr lang="el-GR" sz="2700" b="1" dirty="0"/>
          </a:p>
        </p:txBody>
      </p:sp>
      <p:sp>
        <p:nvSpPr>
          <p:cNvPr id="3" name="2 - Υπότιτλος"/>
          <p:cNvSpPr>
            <a:spLocks noGrp="1"/>
          </p:cNvSpPr>
          <p:nvPr>
            <p:ph type="subTitle" idx="1"/>
          </p:nvPr>
        </p:nvSpPr>
        <p:spPr>
          <a:xfrm>
            <a:off x="467544" y="2996952"/>
            <a:ext cx="8215370" cy="2928958"/>
          </a:xfrm>
        </p:spPr>
        <p:txBody>
          <a:bodyPr>
            <a:normAutofit fontScale="70000" lnSpcReduction="20000"/>
          </a:bodyPr>
          <a:lstStyle/>
          <a:p>
            <a:pPr algn="l"/>
            <a:endParaRPr lang="en-US" sz="2300" b="1" dirty="0" smtClean="0">
              <a:solidFill>
                <a:srgbClr val="0070C0"/>
              </a:solidFill>
            </a:endParaRPr>
          </a:p>
          <a:p>
            <a:pPr algn="l"/>
            <a:r>
              <a:rPr lang="el-GR" sz="2300" b="1" dirty="0" smtClean="0">
                <a:solidFill>
                  <a:srgbClr val="0070C0"/>
                </a:solidFill>
              </a:rPr>
              <a:t>Δράσεις προς χρηματοδότηση</a:t>
            </a:r>
            <a:endParaRPr lang="en-US" sz="2300" b="1" dirty="0" smtClean="0">
              <a:solidFill>
                <a:srgbClr val="0070C0"/>
              </a:solidFill>
            </a:endParaRPr>
          </a:p>
          <a:p>
            <a:pPr algn="l"/>
            <a:endParaRPr lang="el-GR" sz="2300" dirty="0">
              <a:solidFill>
                <a:schemeClr val="tx1"/>
              </a:solidFill>
            </a:endParaRPr>
          </a:p>
          <a:p>
            <a:pPr algn="l">
              <a:buFont typeface="Arial" pitchFamily="34" charset="0"/>
              <a:buChar char="•"/>
            </a:pPr>
            <a:r>
              <a:rPr lang="el-GR" sz="2300" dirty="0">
                <a:solidFill>
                  <a:schemeClr val="tx1"/>
                </a:solidFill>
              </a:rPr>
              <a:t>Αναβάθμιση – Επέκταση εξοπλισμού και διαδικασιών του </a:t>
            </a:r>
            <a:r>
              <a:rPr lang="el-GR" sz="2300" dirty="0" smtClean="0">
                <a:solidFill>
                  <a:schemeClr val="tx1"/>
                </a:solidFill>
              </a:rPr>
              <a:t>Εργαστηρίου </a:t>
            </a:r>
            <a:r>
              <a:rPr lang="el-GR" sz="2300" dirty="0">
                <a:solidFill>
                  <a:schemeClr val="tx1"/>
                </a:solidFill>
              </a:rPr>
              <a:t>Ποιότητας της Ατμόσφαιρας, που λειτουργεί το Υπουργείο Περιβάλλοντος και Ενέργειας (ΥΠΕΝ), </a:t>
            </a:r>
            <a:endParaRPr lang="en-US" sz="2300" dirty="0" smtClean="0">
              <a:solidFill>
                <a:schemeClr val="tx1"/>
              </a:solidFill>
            </a:endParaRPr>
          </a:p>
          <a:p>
            <a:pPr algn="l">
              <a:buFont typeface="Arial" pitchFamily="34" charset="0"/>
              <a:buChar char="•"/>
            </a:pPr>
            <a:r>
              <a:rPr lang="el-GR" sz="2300" dirty="0" smtClean="0">
                <a:solidFill>
                  <a:schemeClr val="tx1"/>
                </a:solidFill>
              </a:rPr>
              <a:t>Διεργαστηριακά Προγράμματα</a:t>
            </a:r>
            <a:r>
              <a:rPr lang="en-US" sz="2300" dirty="0" smtClean="0">
                <a:solidFill>
                  <a:schemeClr val="tx1"/>
                </a:solidFill>
              </a:rPr>
              <a:t>.</a:t>
            </a:r>
            <a:r>
              <a:rPr lang="el-GR" sz="2300" dirty="0" smtClean="0">
                <a:solidFill>
                  <a:schemeClr val="tx1"/>
                </a:solidFill>
              </a:rPr>
              <a:t> </a:t>
            </a:r>
            <a:endParaRPr lang="en-US" sz="2300" dirty="0" smtClean="0">
              <a:solidFill>
                <a:schemeClr val="tx1"/>
              </a:solidFill>
            </a:endParaRPr>
          </a:p>
          <a:p>
            <a:pPr algn="l">
              <a:buFont typeface="Arial" pitchFamily="34" charset="0"/>
              <a:buChar char="•"/>
            </a:pPr>
            <a:r>
              <a:rPr lang="el-GR" sz="2300" dirty="0" smtClean="0">
                <a:solidFill>
                  <a:schemeClr val="tx1"/>
                </a:solidFill>
              </a:rPr>
              <a:t>Οργάνωση </a:t>
            </a:r>
            <a:r>
              <a:rPr lang="el-GR" sz="2300" dirty="0">
                <a:solidFill>
                  <a:schemeClr val="tx1"/>
                </a:solidFill>
              </a:rPr>
              <a:t>και εκτέλεση διεργαστηριακών συγκρίσεων τεχνικού μετρητικού εξοπλισμού των σταθμών μέτρησης ατμοσφαιρικής </a:t>
            </a:r>
            <a:r>
              <a:rPr lang="el-GR" sz="2300" dirty="0" smtClean="0">
                <a:solidFill>
                  <a:schemeClr val="tx1"/>
                </a:solidFill>
              </a:rPr>
              <a:t>ρύπανσης</a:t>
            </a:r>
            <a:r>
              <a:rPr lang="en-US" sz="2300" dirty="0" smtClean="0">
                <a:solidFill>
                  <a:schemeClr val="tx1"/>
                </a:solidFill>
              </a:rPr>
              <a:t>.</a:t>
            </a:r>
          </a:p>
          <a:p>
            <a:pPr algn="l">
              <a:buFont typeface="Arial" pitchFamily="34" charset="0"/>
              <a:buChar char="•"/>
            </a:pPr>
            <a:r>
              <a:rPr lang="el-GR" sz="2300" dirty="0" smtClean="0">
                <a:solidFill>
                  <a:schemeClr val="tx1"/>
                </a:solidFill>
              </a:rPr>
              <a:t>Αναβάθμιση εξοπλισμού</a:t>
            </a:r>
            <a:r>
              <a:rPr lang="en-US" sz="2300" dirty="0" smtClean="0">
                <a:solidFill>
                  <a:schemeClr val="tx1"/>
                </a:solidFill>
              </a:rPr>
              <a:t>.</a:t>
            </a:r>
            <a:r>
              <a:rPr lang="el-GR" sz="2300" dirty="0" smtClean="0">
                <a:solidFill>
                  <a:schemeClr val="tx1"/>
                </a:solidFill>
              </a:rPr>
              <a:t> </a:t>
            </a:r>
            <a:endParaRPr lang="en-US" sz="2300" dirty="0" smtClean="0">
              <a:solidFill>
                <a:schemeClr val="tx1"/>
              </a:solidFill>
            </a:endParaRPr>
          </a:p>
          <a:p>
            <a:pPr algn="l">
              <a:buFont typeface="Arial" pitchFamily="34" charset="0"/>
              <a:buChar char="•"/>
            </a:pPr>
            <a:r>
              <a:rPr lang="el-GR" sz="2300" dirty="0" smtClean="0">
                <a:solidFill>
                  <a:schemeClr val="tx1"/>
                </a:solidFill>
              </a:rPr>
              <a:t>Ενημέρωση </a:t>
            </a:r>
            <a:r>
              <a:rPr lang="el-GR" sz="2300" dirty="0">
                <a:solidFill>
                  <a:schemeClr val="tx1"/>
                </a:solidFill>
              </a:rPr>
              <a:t>κοινού για την ποιότητα της ατμόσφαιρας σε εθνικό </a:t>
            </a:r>
            <a:r>
              <a:rPr lang="el-GR" sz="2300" dirty="0" smtClean="0">
                <a:solidFill>
                  <a:schemeClr val="tx1"/>
                </a:solidFill>
              </a:rPr>
              <a:t>επίπεδο. </a:t>
            </a:r>
            <a:r>
              <a:rPr lang="en-US" sz="2300" dirty="0" smtClean="0">
                <a:solidFill>
                  <a:schemeClr val="tx1"/>
                </a:solidFill>
              </a:rPr>
              <a:t> </a:t>
            </a:r>
            <a:r>
              <a:rPr lang="el-GR" sz="2300" dirty="0" smtClean="0">
                <a:solidFill>
                  <a:schemeClr val="tx1"/>
                </a:solidFill>
              </a:rPr>
              <a:t>Η </a:t>
            </a:r>
            <a:r>
              <a:rPr lang="el-GR" sz="2300" dirty="0">
                <a:solidFill>
                  <a:schemeClr val="tx1"/>
                </a:solidFill>
              </a:rPr>
              <a:t>υποχρέωση ενημέρωσης του κοινού απορρέει από την εφαρμογή της εθνικής (ΚΥΑ ΗΠ14122/549/Ε.103/2011) και κοινοτικής νομοθεσίας (Οδηγία 2008/50/ΕΚ</a:t>
            </a:r>
            <a:r>
              <a:rPr lang="el-GR" sz="2300" dirty="0" smtClean="0">
                <a:solidFill>
                  <a:schemeClr val="tx1"/>
                </a:solidFill>
              </a:rPr>
              <a:t>).</a:t>
            </a:r>
            <a:endParaRPr lang="el-GR" sz="2300" dirty="0">
              <a:solidFill>
                <a:schemeClr val="tx1"/>
              </a:solidFill>
            </a:endParaRPr>
          </a:p>
          <a:p>
            <a:pPr algn="l"/>
            <a:endParaRPr lang="el-GR" dirty="0">
              <a:solidFill>
                <a:schemeClr val="tx1"/>
              </a:solidFill>
            </a:endParaRPr>
          </a:p>
        </p:txBody>
      </p:sp>
      <p:sp>
        <p:nvSpPr>
          <p:cNvPr id="4" name="3 - Ορθογώνιο"/>
          <p:cNvSpPr/>
          <p:nvPr/>
        </p:nvSpPr>
        <p:spPr>
          <a:xfrm>
            <a:off x="395536" y="1484784"/>
            <a:ext cx="8072494" cy="1200329"/>
          </a:xfrm>
          <a:prstGeom prst="rect">
            <a:avLst/>
          </a:prstGeom>
        </p:spPr>
        <p:txBody>
          <a:bodyPr wrap="square">
            <a:spAutoFit/>
          </a:bodyPr>
          <a:lstStyle/>
          <a:p>
            <a:r>
              <a:rPr lang="el-GR" b="1" dirty="0" smtClean="0">
                <a:solidFill>
                  <a:srgbClr val="0070C0"/>
                </a:solidFill>
              </a:rPr>
              <a:t>Προϋπολογισμός (Δ.Δ) : </a:t>
            </a:r>
            <a:r>
              <a:rPr lang="el-GR" b="1" dirty="0" smtClean="0"/>
              <a:t>250.573,75 €</a:t>
            </a:r>
            <a:r>
              <a:rPr lang="en-US" b="1" dirty="0" smtClean="0"/>
              <a:t/>
            </a:r>
            <a:br>
              <a:rPr lang="en-US" b="1" dirty="0" smtClean="0"/>
            </a:br>
            <a:r>
              <a:rPr lang="en-US" b="1" dirty="0" smtClean="0"/>
              <a:t/>
            </a:r>
            <a:br>
              <a:rPr lang="en-US" b="1" dirty="0" smtClean="0"/>
            </a:br>
            <a:r>
              <a:rPr lang="el-GR" b="1" dirty="0" smtClean="0">
                <a:solidFill>
                  <a:srgbClr val="0070C0"/>
                </a:solidFill>
              </a:rPr>
              <a:t>Δικαιούχος</a:t>
            </a:r>
            <a:r>
              <a:rPr lang="en-US" b="1" dirty="0" smtClean="0">
                <a:solidFill>
                  <a:srgbClr val="0070C0"/>
                </a:solidFill>
              </a:rPr>
              <a:t>:</a:t>
            </a:r>
            <a:r>
              <a:rPr lang="el-GR" b="1" dirty="0" smtClean="0">
                <a:solidFill>
                  <a:srgbClr val="0070C0"/>
                </a:solidFill>
              </a:rPr>
              <a:t> </a:t>
            </a:r>
            <a:r>
              <a:rPr lang="el-GR" dirty="0" smtClean="0"/>
              <a:t>Υπουργείο Περιβάλλοντος και Ενέργειας – Διεύθυνση Κλιματικής Αλλαγής και Ποιότητας της Ατμόσφαιρας </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285728"/>
            <a:ext cx="8572560" cy="857256"/>
          </a:xfrm>
        </p:spPr>
        <p:txBody>
          <a:bodyPr>
            <a:normAutofit fontScale="90000"/>
          </a:bodyPr>
          <a:lstStyle/>
          <a:p>
            <a:pPr lvl="0"/>
            <a:r>
              <a:rPr lang="el-GR" sz="800" b="1" dirty="0" smtClean="0"/>
              <a:t> </a:t>
            </a:r>
            <a:r>
              <a:rPr lang="el-GR" sz="2700" b="1" cap="all" dirty="0">
                <a:solidFill>
                  <a:srgbClr val="0070C0"/>
                </a:solidFill>
                <a:latin typeface="+mn-lt"/>
              </a:rPr>
              <a:t>ΑΠΟΚΑΤΑΣΤΑΣΗ ΡΥΠΑΣΜΕΝΩΝ ΧΩΡΩΝ ΑΠΟ ΒΙΟΜΗΧΑΝΙΚΑ ΚΑΙ ΕΠΙΚΙΝΔΥΝΑ </a:t>
            </a:r>
            <a:r>
              <a:rPr lang="el-GR" sz="2700" b="1" cap="all" dirty="0" smtClean="0">
                <a:solidFill>
                  <a:srgbClr val="0070C0"/>
                </a:solidFill>
                <a:latin typeface="+mn-lt"/>
              </a:rPr>
              <a:t>ΑΠΟΒΛΗΤΑ</a:t>
            </a:r>
            <a:endParaRPr lang="el-GR" sz="2700" b="1" dirty="0"/>
          </a:p>
        </p:txBody>
      </p:sp>
      <p:sp>
        <p:nvSpPr>
          <p:cNvPr id="3" name="2 - Υπότιτλος"/>
          <p:cNvSpPr>
            <a:spLocks noGrp="1"/>
          </p:cNvSpPr>
          <p:nvPr>
            <p:ph type="subTitle" idx="1"/>
          </p:nvPr>
        </p:nvSpPr>
        <p:spPr>
          <a:xfrm>
            <a:off x="395536" y="2564904"/>
            <a:ext cx="8215370" cy="2357454"/>
          </a:xfrm>
        </p:spPr>
        <p:txBody>
          <a:bodyPr>
            <a:normAutofit fontScale="70000" lnSpcReduction="20000"/>
          </a:bodyPr>
          <a:lstStyle/>
          <a:p>
            <a:pPr lvl="0" algn="l"/>
            <a:r>
              <a:rPr lang="el-GR" sz="2600" b="1" dirty="0" smtClean="0">
                <a:solidFill>
                  <a:srgbClr val="0070C0"/>
                </a:solidFill>
              </a:rPr>
              <a:t>Δράσεις προς χρηματοδότηση</a:t>
            </a:r>
            <a:r>
              <a:rPr lang="en-US" sz="2600" b="1" dirty="0" smtClean="0">
                <a:solidFill>
                  <a:srgbClr val="0070C0"/>
                </a:solidFill>
              </a:rPr>
              <a:t>:</a:t>
            </a:r>
            <a:endParaRPr lang="el-GR" sz="2600" b="1" dirty="0" smtClean="0">
              <a:solidFill>
                <a:srgbClr val="0070C0"/>
              </a:solidFill>
            </a:endParaRPr>
          </a:p>
          <a:p>
            <a:pPr algn="l">
              <a:buFont typeface="Arial" pitchFamily="34" charset="0"/>
              <a:buChar char="•"/>
            </a:pPr>
            <a:r>
              <a:rPr lang="el-GR" sz="2600" dirty="0" smtClean="0">
                <a:solidFill>
                  <a:schemeClr val="tx1"/>
                </a:solidFill>
              </a:rPr>
              <a:t>Κατασκευή </a:t>
            </a:r>
            <a:r>
              <a:rPr lang="el-GR" sz="2600" dirty="0">
                <a:solidFill>
                  <a:schemeClr val="tx1"/>
                </a:solidFill>
              </a:rPr>
              <a:t>έργων συλλογής, εξυγίανσης - αποκατάστασης ρυπασμένων εδαφών σε Στρατιωτικές Μονάδες και Αεροδρόμια, προς περιβαλλοντική αποκατάσταση της πληγείσας περιοχής και του </a:t>
            </a:r>
            <a:r>
              <a:rPr lang="el-GR" sz="2600" dirty="0" smtClean="0">
                <a:solidFill>
                  <a:schemeClr val="tx1"/>
                </a:solidFill>
              </a:rPr>
              <a:t>τοπίου.</a:t>
            </a:r>
          </a:p>
          <a:p>
            <a:pPr algn="l">
              <a:buFont typeface="Arial" pitchFamily="34" charset="0"/>
              <a:buChar char="•"/>
            </a:pPr>
            <a:r>
              <a:rPr lang="el-GR" sz="2600" dirty="0" smtClean="0">
                <a:solidFill>
                  <a:schemeClr val="tx1"/>
                </a:solidFill>
              </a:rPr>
              <a:t>Κατασκευή </a:t>
            </a:r>
            <a:r>
              <a:rPr lang="el-GR" sz="2600" dirty="0">
                <a:solidFill>
                  <a:schemeClr val="tx1"/>
                </a:solidFill>
              </a:rPr>
              <a:t>έργων ορθολογικής περιβαλλοντικής διαχείρισης αποβλήτων για την προστασία και αποκατάσταση εδάφους σε Στρατιωτικές Μονάδες και Στρατιωτικά </a:t>
            </a:r>
            <a:r>
              <a:rPr lang="el-GR" sz="2600" dirty="0" smtClean="0">
                <a:solidFill>
                  <a:schemeClr val="tx1"/>
                </a:solidFill>
              </a:rPr>
              <a:t>Αεροδρόμια.</a:t>
            </a:r>
          </a:p>
          <a:p>
            <a:pPr algn="l">
              <a:buFont typeface="Arial" pitchFamily="34" charset="0"/>
              <a:buChar char="•"/>
            </a:pPr>
            <a:r>
              <a:rPr lang="el-GR" sz="2600" dirty="0" smtClean="0">
                <a:solidFill>
                  <a:schemeClr val="tx1"/>
                </a:solidFill>
              </a:rPr>
              <a:t>Απομάκρυνση </a:t>
            </a:r>
            <a:r>
              <a:rPr lang="el-GR" sz="2600" dirty="0">
                <a:solidFill>
                  <a:schemeClr val="tx1"/>
                </a:solidFill>
              </a:rPr>
              <a:t>και διαχείριση προϊόντων αμιάντου σε στρατιωτικές εγκαταστάσεις  </a:t>
            </a:r>
            <a:r>
              <a:rPr lang="el-GR" sz="2600" dirty="0" smtClean="0">
                <a:solidFill>
                  <a:schemeClr val="tx1"/>
                </a:solidFill>
              </a:rPr>
              <a:t> </a:t>
            </a:r>
            <a:r>
              <a:rPr lang="el-GR" sz="2600" dirty="0">
                <a:solidFill>
                  <a:schemeClr val="tx1"/>
                </a:solidFill>
              </a:rPr>
              <a:t> </a:t>
            </a:r>
          </a:p>
          <a:p>
            <a:endParaRPr lang="el-GR" dirty="0"/>
          </a:p>
          <a:p>
            <a:pPr algn="l"/>
            <a:endParaRPr lang="el-GR" dirty="0"/>
          </a:p>
        </p:txBody>
      </p:sp>
      <p:sp>
        <p:nvSpPr>
          <p:cNvPr id="4" name="3 - Ορθογώνιο"/>
          <p:cNvSpPr/>
          <p:nvPr/>
        </p:nvSpPr>
        <p:spPr>
          <a:xfrm>
            <a:off x="357158" y="1214422"/>
            <a:ext cx="8429684" cy="1200329"/>
          </a:xfrm>
          <a:prstGeom prst="rect">
            <a:avLst/>
          </a:prstGeom>
        </p:spPr>
        <p:txBody>
          <a:bodyPr wrap="square">
            <a:spAutoFit/>
          </a:bodyPr>
          <a:lstStyle/>
          <a:p>
            <a:r>
              <a:rPr lang="el-GR" b="1" dirty="0" smtClean="0">
                <a:solidFill>
                  <a:srgbClr val="0070C0"/>
                </a:solidFill>
              </a:rPr>
              <a:t>Προϋπολογισμός (Δ.Δ) : </a:t>
            </a:r>
            <a:r>
              <a:rPr lang="el-GR" b="1" dirty="0" smtClean="0"/>
              <a:t>5.000.000 €</a:t>
            </a:r>
            <a:r>
              <a:rPr lang="el-GR" dirty="0" smtClean="0"/>
              <a:t/>
            </a:r>
            <a:br>
              <a:rPr lang="el-GR" dirty="0" smtClean="0"/>
            </a:br>
            <a:r>
              <a:rPr lang="el-GR" dirty="0" smtClean="0"/>
              <a:t/>
            </a:r>
            <a:br>
              <a:rPr lang="el-GR" dirty="0" smtClean="0"/>
            </a:br>
            <a:r>
              <a:rPr lang="el-GR" b="1" dirty="0" smtClean="0">
                <a:solidFill>
                  <a:srgbClr val="0070C0"/>
                </a:solidFill>
              </a:rPr>
              <a:t>Δικαιούχος</a:t>
            </a:r>
            <a:r>
              <a:rPr lang="en-US" b="1" dirty="0" smtClean="0">
                <a:solidFill>
                  <a:srgbClr val="0070C0"/>
                </a:solidFill>
              </a:rPr>
              <a:t>:</a:t>
            </a:r>
            <a:r>
              <a:rPr lang="el-GR" b="1" dirty="0" smtClean="0">
                <a:solidFill>
                  <a:srgbClr val="0070C0"/>
                </a:solidFill>
              </a:rPr>
              <a:t> </a:t>
            </a:r>
            <a:r>
              <a:rPr lang="el-GR" dirty="0" smtClean="0"/>
              <a:t>Υπουργείο Εθνικής Άμυνας</a:t>
            </a:r>
            <a:br>
              <a:rPr lang="el-GR" dirty="0" smtClean="0"/>
            </a:b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285729"/>
            <a:ext cx="8572560" cy="714379"/>
          </a:xfrm>
        </p:spPr>
        <p:txBody>
          <a:bodyPr>
            <a:normAutofit/>
          </a:bodyPr>
          <a:lstStyle/>
          <a:p>
            <a:r>
              <a:rPr lang="el-GR" sz="2400" b="1" dirty="0">
                <a:solidFill>
                  <a:srgbClr val="0070C0"/>
                </a:solidFill>
                <a:latin typeface="+mn-lt"/>
              </a:rPr>
              <a:t>ΟΛΟΚΛΗΡΩΣΗ </a:t>
            </a:r>
            <a:r>
              <a:rPr lang="el-GR" sz="2400" b="1" dirty="0" smtClean="0">
                <a:solidFill>
                  <a:srgbClr val="0070C0"/>
                </a:solidFill>
                <a:latin typeface="+mn-lt"/>
              </a:rPr>
              <a:t>ΣΤΡΑΤΗΓΙΚΗΣ </a:t>
            </a:r>
            <a:r>
              <a:rPr lang="el-GR" sz="2400" b="1" dirty="0">
                <a:solidFill>
                  <a:srgbClr val="0070C0"/>
                </a:solidFill>
                <a:latin typeface="+mn-lt"/>
              </a:rPr>
              <a:t>ΧΑΡΤΟΓΡΑΦΗΣΗΣ ΘΟΡΥΒΟΥ </a:t>
            </a:r>
            <a:endParaRPr lang="el-GR" sz="2400" b="1" dirty="0"/>
          </a:p>
        </p:txBody>
      </p:sp>
      <p:sp>
        <p:nvSpPr>
          <p:cNvPr id="3" name="2 - Υπότιτλος"/>
          <p:cNvSpPr>
            <a:spLocks noGrp="1"/>
          </p:cNvSpPr>
          <p:nvPr>
            <p:ph type="subTitle" idx="1"/>
          </p:nvPr>
        </p:nvSpPr>
        <p:spPr>
          <a:xfrm>
            <a:off x="467544" y="2996952"/>
            <a:ext cx="8215370" cy="2857520"/>
          </a:xfrm>
        </p:spPr>
        <p:txBody>
          <a:bodyPr>
            <a:normAutofit fontScale="70000" lnSpcReduction="20000"/>
          </a:bodyPr>
          <a:lstStyle/>
          <a:p>
            <a:pPr algn="l"/>
            <a:r>
              <a:rPr lang="el-GR" sz="2600" b="1" dirty="0" smtClean="0">
                <a:solidFill>
                  <a:srgbClr val="0070C0"/>
                </a:solidFill>
              </a:rPr>
              <a:t>Δράσεις προς χρηματοδότηση:</a:t>
            </a:r>
            <a:endParaRPr lang="el-GR" sz="2600" dirty="0" smtClean="0">
              <a:solidFill>
                <a:schemeClr val="tx1"/>
              </a:solidFill>
            </a:endParaRPr>
          </a:p>
          <a:p>
            <a:pPr lvl="0" algn="l">
              <a:buFont typeface="Arial" pitchFamily="34" charset="0"/>
              <a:buChar char="•"/>
            </a:pPr>
            <a:r>
              <a:rPr lang="el-GR" sz="2600" dirty="0" smtClean="0">
                <a:solidFill>
                  <a:schemeClr val="tx1"/>
                </a:solidFill>
              </a:rPr>
              <a:t>Ολοκλήρωση στρατηγικής χαρτογράφησης σε εφαρμογή της Οδηγίας 2002/49/ΕΚ σε πολεοδομικά συγκροτήματα και μεταφορικές υποδομές.</a:t>
            </a:r>
          </a:p>
          <a:p>
            <a:pPr lvl="0" algn="l">
              <a:buFont typeface="Arial" pitchFamily="34" charset="0"/>
              <a:buChar char="•"/>
            </a:pPr>
            <a:r>
              <a:rPr lang="el-GR" sz="2600" dirty="0" smtClean="0">
                <a:solidFill>
                  <a:schemeClr val="tx1"/>
                </a:solidFill>
              </a:rPr>
              <a:t>Σύνθεση </a:t>
            </a:r>
            <a:r>
              <a:rPr lang="el-GR" sz="2600" dirty="0">
                <a:solidFill>
                  <a:schemeClr val="tx1"/>
                </a:solidFill>
              </a:rPr>
              <a:t>και ολοκληρωμένη παρουσίαση των επιμέρους αποτελεσμάτων στρατηγικών χαρτογραφήσεων για το σύνολο της χώρας και υποβολές σχετικών εκθέσεων στην Ε.Ε.</a:t>
            </a:r>
          </a:p>
          <a:p>
            <a:pPr lvl="0" algn="l">
              <a:buFont typeface="Arial" pitchFamily="34" charset="0"/>
              <a:buChar char="•"/>
            </a:pPr>
            <a:r>
              <a:rPr lang="el-GR" sz="2600" dirty="0">
                <a:solidFill>
                  <a:schemeClr val="tx1"/>
                </a:solidFill>
              </a:rPr>
              <a:t>Πρότυπες εφαρμογές σχεδίων δράσεων / μέτρων «ήσυχων περιοχών» κ.λπ. έργων αντιμετώπισης θορύβου και παρακολούθηση περιφερειακών δράσεων.</a:t>
            </a:r>
          </a:p>
          <a:p>
            <a:pPr lvl="0" algn="l">
              <a:buFont typeface="Arial" pitchFamily="34" charset="0"/>
              <a:buChar char="•"/>
            </a:pPr>
            <a:r>
              <a:rPr lang="el-GR" sz="2600" dirty="0">
                <a:solidFill>
                  <a:schemeClr val="tx1"/>
                </a:solidFill>
              </a:rPr>
              <a:t>Υποστηρικτικές μελέτες / έργα / δράσεις Τμήματος Θορύβου, Δονήσεων &amp; Ακτινοβολιών.</a:t>
            </a:r>
          </a:p>
          <a:p>
            <a:pPr algn="l"/>
            <a:endParaRPr lang="el-GR" dirty="0"/>
          </a:p>
        </p:txBody>
      </p:sp>
      <p:sp>
        <p:nvSpPr>
          <p:cNvPr id="4" name="3 - Ορθογώνιο"/>
          <p:cNvSpPr/>
          <p:nvPr/>
        </p:nvSpPr>
        <p:spPr>
          <a:xfrm>
            <a:off x="539552" y="1412776"/>
            <a:ext cx="7929618" cy="1200329"/>
          </a:xfrm>
          <a:prstGeom prst="rect">
            <a:avLst/>
          </a:prstGeom>
        </p:spPr>
        <p:txBody>
          <a:bodyPr wrap="square">
            <a:spAutoFit/>
          </a:bodyPr>
          <a:lstStyle/>
          <a:p>
            <a:r>
              <a:rPr lang="el-GR" b="1" dirty="0" smtClean="0">
                <a:solidFill>
                  <a:srgbClr val="0070C0"/>
                </a:solidFill>
              </a:rPr>
              <a:t>Προϋπολογισμός (Δ.Δ) :</a:t>
            </a:r>
            <a:r>
              <a:rPr lang="el-GR" b="1" dirty="0" smtClean="0"/>
              <a:t> 1.200.000 €</a:t>
            </a:r>
            <a:r>
              <a:rPr lang="en-US" b="1" dirty="0" smtClean="0"/>
              <a:t/>
            </a:r>
            <a:br>
              <a:rPr lang="en-US" b="1" dirty="0" smtClean="0"/>
            </a:br>
            <a:r>
              <a:rPr lang="en-US" b="1" dirty="0" smtClean="0"/>
              <a:t/>
            </a:r>
            <a:br>
              <a:rPr lang="en-US" b="1" dirty="0" smtClean="0"/>
            </a:br>
            <a:r>
              <a:rPr lang="el-GR" b="1" dirty="0" smtClean="0">
                <a:solidFill>
                  <a:srgbClr val="0070C0"/>
                </a:solidFill>
              </a:rPr>
              <a:t>Δικαιούχος</a:t>
            </a:r>
            <a:r>
              <a:rPr lang="en-US" b="1" dirty="0" smtClean="0">
                <a:solidFill>
                  <a:srgbClr val="0070C0"/>
                </a:solidFill>
              </a:rPr>
              <a:t>:</a:t>
            </a:r>
            <a:r>
              <a:rPr lang="el-GR" b="1" dirty="0" smtClean="0">
                <a:solidFill>
                  <a:srgbClr val="0070C0"/>
                </a:solidFill>
              </a:rPr>
              <a:t> </a:t>
            </a:r>
            <a:r>
              <a:rPr lang="el-GR" dirty="0" smtClean="0"/>
              <a:t>Υπουργείο Περιβάλλοντος και Ενέργειας – Διεύθυνση Κλιματικής Αλλαγής και Ποιότητας της Ατμόσφαιρας </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285729"/>
            <a:ext cx="8572560" cy="857255"/>
          </a:xfrm>
        </p:spPr>
        <p:txBody>
          <a:bodyPr>
            <a:normAutofit fontScale="90000"/>
          </a:bodyPr>
          <a:lstStyle/>
          <a:p>
            <a:r>
              <a:rPr lang="el-GR" sz="2700" b="1" dirty="0">
                <a:solidFill>
                  <a:srgbClr val="0070C0"/>
                </a:solidFill>
                <a:latin typeface="+mn-lt"/>
              </a:rPr>
              <a:t>ΕΠΙΚΑΙΡΟΠΟΙΗΣΕΙΣ ΔΙΑΧΕΙΡΙΣΤΙΚΩΝ ΣΧΕΔΙΩΝ ΛΕΚΑΝΩΝ </a:t>
            </a:r>
            <a:r>
              <a:rPr lang="el-GR" sz="2700" b="1" dirty="0" smtClean="0">
                <a:solidFill>
                  <a:srgbClr val="0070C0"/>
                </a:solidFill>
                <a:latin typeface="+mn-lt"/>
              </a:rPr>
              <a:t>ΑΠΟΡΡΟΗΣ</a:t>
            </a:r>
            <a:endParaRPr lang="el-GR" sz="2700" b="1" dirty="0"/>
          </a:p>
        </p:txBody>
      </p:sp>
      <p:sp>
        <p:nvSpPr>
          <p:cNvPr id="3" name="2 - Υπότιτλος"/>
          <p:cNvSpPr>
            <a:spLocks noGrp="1"/>
          </p:cNvSpPr>
          <p:nvPr>
            <p:ph type="subTitle" idx="1"/>
          </p:nvPr>
        </p:nvSpPr>
        <p:spPr>
          <a:xfrm>
            <a:off x="357158" y="3143248"/>
            <a:ext cx="8072494" cy="1785950"/>
          </a:xfrm>
        </p:spPr>
        <p:txBody>
          <a:bodyPr>
            <a:normAutofit/>
          </a:bodyPr>
          <a:lstStyle/>
          <a:p>
            <a:pPr algn="l"/>
            <a:r>
              <a:rPr lang="el-GR" sz="1800" b="1" dirty="0" smtClean="0">
                <a:solidFill>
                  <a:srgbClr val="0070C0"/>
                </a:solidFill>
              </a:rPr>
              <a:t>Δράσεις προς χρηματοδότηση:</a:t>
            </a:r>
          </a:p>
          <a:p>
            <a:pPr algn="l"/>
            <a:r>
              <a:rPr lang="el-GR" sz="1800" dirty="0" smtClean="0">
                <a:solidFill>
                  <a:schemeClr val="tx1"/>
                </a:solidFill>
              </a:rPr>
              <a:t>Το </a:t>
            </a:r>
            <a:r>
              <a:rPr lang="el-GR" sz="1800" dirty="0">
                <a:solidFill>
                  <a:schemeClr val="tx1"/>
                </a:solidFill>
              </a:rPr>
              <a:t>σύνολο των ενεργειών που απαιτούνται για την 1η αναθεώρηση των Σχεδίων Διαχείρισης των Λεκανών Απορροής των Ποταμών των Υδατικών Διαμερισμάτων, με βάση τα οριζόμενα στην Οδηγία 2000/60/ΕΚ και τις σχετικές κατευθυντήριες Οδηγίες της Ευρωπαϊκής </a:t>
            </a:r>
            <a:r>
              <a:rPr lang="el-GR" sz="1800" dirty="0" smtClean="0">
                <a:solidFill>
                  <a:schemeClr val="tx1"/>
                </a:solidFill>
              </a:rPr>
              <a:t>Επιτροπής.</a:t>
            </a:r>
            <a:endParaRPr lang="el-GR" sz="1800" dirty="0">
              <a:solidFill>
                <a:schemeClr val="tx1"/>
              </a:solidFill>
            </a:endParaRPr>
          </a:p>
        </p:txBody>
      </p:sp>
      <p:sp>
        <p:nvSpPr>
          <p:cNvPr id="4" name="3 - Ορθογώνιο"/>
          <p:cNvSpPr/>
          <p:nvPr/>
        </p:nvSpPr>
        <p:spPr>
          <a:xfrm>
            <a:off x="285720" y="1357298"/>
            <a:ext cx="8358246" cy="1815882"/>
          </a:xfrm>
          <a:prstGeom prst="rect">
            <a:avLst/>
          </a:prstGeom>
        </p:spPr>
        <p:txBody>
          <a:bodyPr wrap="square">
            <a:spAutoFit/>
          </a:bodyPr>
          <a:lstStyle/>
          <a:p>
            <a:r>
              <a:rPr lang="el-GR" b="1" dirty="0" smtClean="0">
                <a:solidFill>
                  <a:srgbClr val="0070C0"/>
                </a:solidFill>
              </a:rPr>
              <a:t>Προϋπολογισμός (Δ.Δ) :</a:t>
            </a:r>
            <a:r>
              <a:rPr lang="el-GR" b="1" dirty="0" smtClean="0"/>
              <a:t> 3.472.717 € (στον Άξονα 12) και 303.206 € (στον άξονα 13)</a:t>
            </a:r>
            <a:endParaRPr lang="en-US" dirty="0" smtClean="0"/>
          </a:p>
          <a:p>
            <a:r>
              <a:rPr lang="en-US" sz="2000" b="1" dirty="0" smtClean="0"/>
              <a:t/>
            </a:r>
            <a:br>
              <a:rPr lang="en-US" sz="2000" b="1" dirty="0" smtClean="0"/>
            </a:br>
            <a:r>
              <a:rPr lang="el-GR" b="1" dirty="0" smtClean="0">
                <a:solidFill>
                  <a:srgbClr val="0070C0"/>
                </a:solidFill>
              </a:rPr>
              <a:t>Δικαιούχος</a:t>
            </a:r>
            <a:r>
              <a:rPr lang="en-US" b="1" dirty="0" smtClean="0">
                <a:solidFill>
                  <a:srgbClr val="0070C0"/>
                </a:solidFill>
              </a:rPr>
              <a:t>:</a:t>
            </a:r>
            <a:r>
              <a:rPr lang="el-GR" sz="2000" b="1" dirty="0" smtClean="0"/>
              <a:t> </a:t>
            </a:r>
            <a:r>
              <a:rPr lang="el-GR" dirty="0" smtClean="0"/>
              <a:t>Υπουργείο Περιβάλλοντος και Ενέργειας – Ειδική Γραμματεία Υδάτων, ως κατά νόμο αρμόδιο φορέα για την ορθή εφαρμογή της Οδηγίας πλαίσιο για τα ύδατα (2000/60/ΕΚ) </a:t>
            </a:r>
            <a:br>
              <a:rPr lang="el-GR" dirty="0" smtClean="0"/>
            </a:b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357166"/>
            <a:ext cx="8572560" cy="785818"/>
          </a:xfrm>
        </p:spPr>
        <p:txBody>
          <a:bodyPr>
            <a:normAutofit fontScale="90000"/>
          </a:bodyPr>
          <a:lstStyle/>
          <a:p>
            <a:pPr lvl="0"/>
            <a:r>
              <a:rPr lang="el-GR" sz="2700" b="1" dirty="0">
                <a:solidFill>
                  <a:srgbClr val="0070C0"/>
                </a:solidFill>
                <a:latin typeface="+mn-lt"/>
              </a:rPr>
              <a:t>ΑΝΑΒΑΘΜΙΣΗ ΔΙΚΤΥΩΝ ΥΔΡΕΥΣΗΣ ΚΑΙ ΠΕΡΙΟΡΙΣΜΟΣ </a:t>
            </a:r>
            <a:r>
              <a:rPr lang="el-GR" sz="2700" b="1" dirty="0" smtClean="0">
                <a:solidFill>
                  <a:srgbClr val="0070C0"/>
                </a:solidFill>
                <a:latin typeface="+mn-lt"/>
              </a:rPr>
              <a:t>ΔΙΑΡΡΟΩΝ</a:t>
            </a:r>
            <a:r>
              <a:rPr lang="el-GR" sz="2700" b="1" dirty="0" smtClean="0"/>
              <a:t> </a:t>
            </a:r>
            <a:r>
              <a:rPr lang="el-GR" sz="2400" dirty="0"/>
              <a:t/>
            </a:r>
            <a:br>
              <a:rPr lang="el-GR" sz="2400" dirty="0"/>
            </a:br>
            <a:endParaRPr lang="el-GR" sz="2700" b="1" dirty="0"/>
          </a:p>
        </p:txBody>
      </p:sp>
      <p:sp>
        <p:nvSpPr>
          <p:cNvPr id="3" name="2 - Υπότιτλος"/>
          <p:cNvSpPr>
            <a:spLocks noGrp="1"/>
          </p:cNvSpPr>
          <p:nvPr>
            <p:ph type="subTitle" idx="1"/>
          </p:nvPr>
        </p:nvSpPr>
        <p:spPr>
          <a:xfrm>
            <a:off x="357158" y="2428868"/>
            <a:ext cx="8215370" cy="3786214"/>
          </a:xfrm>
        </p:spPr>
        <p:txBody>
          <a:bodyPr>
            <a:normAutofit fontScale="47500" lnSpcReduction="20000"/>
          </a:bodyPr>
          <a:lstStyle/>
          <a:p>
            <a:pPr lvl="0" algn="l"/>
            <a:r>
              <a:rPr lang="el-GR" sz="3800" b="1" dirty="0" smtClean="0">
                <a:solidFill>
                  <a:srgbClr val="0070C0"/>
                </a:solidFill>
              </a:rPr>
              <a:t>Δράσεις προς χρηματοδότηση</a:t>
            </a:r>
            <a:r>
              <a:rPr lang="en-US" sz="3800" b="1" dirty="0" smtClean="0">
                <a:solidFill>
                  <a:srgbClr val="0070C0"/>
                </a:solidFill>
              </a:rPr>
              <a:t>:</a:t>
            </a:r>
            <a:endParaRPr lang="el-GR" sz="3800" b="1" dirty="0" smtClean="0">
              <a:solidFill>
                <a:srgbClr val="0070C0"/>
              </a:solidFill>
            </a:endParaRPr>
          </a:p>
          <a:p>
            <a:pPr lvl="0" algn="just">
              <a:buFont typeface="Arial" pitchFamily="34" charset="0"/>
              <a:buChar char="•"/>
            </a:pPr>
            <a:r>
              <a:rPr lang="el-GR" sz="3600" dirty="0" smtClean="0">
                <a:solidFill>
                  <a:schemeClr val="tx1"/>
                </a:solidFill>
              </a:rPr>
              <a:t>Έργα </a:t>
            </a:r>
            <a:r>
              <a:rPr lang="el-GR" sz="3600" dirty="0">
                <a:solidFill>
                  <a:schemeClr val="tx1"/>
                </a:solidFill>
              </a:rPr>
              <a:t>ενίσχυσης εξωτερικού –εσωτερικού υδραγωγείου και αποκατάστασης υφιστάμενων υποδομών με σκοπό την εξασφάλιση της επάρκειας πόσιμου νερού κατά προτεραιότητα σε περιοχές με μεγάλο πληθυσμό ή αυξημένη ζήτηση κατά την τουριστική </a:t>
            </a:r>
            <a:r>
              <a:rPr lang="el-GR" sz="3600" dirty="0" smtClean="0">
                <a:solidFill>
                  <a:schemeClr val="tx1"/>
                </a:solidFill>
              </a:rPr>
              <a:t>περίοδο</a:t>
            </a:r>
            <a:r>
              <a:rPr lang="en-US" sz="3600" dirty="0" smtClean="0">
                <a:solidFill>
                  <a:schemeClr val="tx1"/>
                </a:solidFill>
              </a:rPr>
              <a:t>.</a:t>
            </a:r>
            <a:endParaRPr lang="el-GR" sz="3600" dirty="0">
              <a:solidFill>
                <a:schemeClr val="tx1"/>
              </a:solidFill>
            </a:endParaRPr>
          </a:p>
          <a:p>
            <a:pPr lvl="0" algn="just">
              <a:buFont typeface="Arial" pitchFamily="34" charset="0"/>
              <a:buChar char="•"/>
            </a:pPr>
            <a:r>
              <a:rPr lang="el-GR" sz="3600" dirty="0">
                <a:solidFill>
                  <a:schemeClr val="tx1"/>
                </a:solidFill>
              </a:rPr>
              <a:t>Έργα διασφάλισης της ποιότητας του νερού που προορίζεται για πόσιμο νερό σε περιοχές με προβλήματα </a:t>
            </a:r>
            <a:r>
              <a:rPr lang="el-GR" sz="3600" dirty="0" smtClean="0">
                <a:solidFill>
                  <a:schemeClr val="tx1"/>
                </a:solidFill>
              </a:rPr>
              <a:t>ποιότητας</a:t>
            </a:r>
            <a:r>
              <a:rPr lang="en-US" sz="3600" dirty="0" smtClean="0">
                <a:solidFill>
                  <a:schemeClr val="tx1"/>
                </a:solidFill>
              </a:rPr>
              <a:t>.</a:t>
            </a:r>
            <a:r>
              <a:rPr lang="el-GR" sz="3600" dirty="0" smtClean="0">
                <a:solidFill>
                  <a:schemeClr val="tx1"/>
                </a:solidFill>
              </a:rPr>
              <a:t>  </a:t>
            </a:r>
            <a:endParaRPr lang="el-GR" sz="3600" dirty="0">
              <a:solidFill>
                <a:schemeClr val="tx1"/>
              </a:solidFill>
            </a:endParaRPr>
          </a:p>
          <a:p>
            <a:pPr lvl="0" algn="just">
              <a:buFont typeface="Arial" pitchFamily="34" charset="0"/>
              <a:buChar char="•"/>
            </a:pPr>
            <a:r>
              <a:rPr lang="el-GR" sz="3600" dirty="0">
                <a:solidFill>
                  <a:schemeClr val="tx1"/>
                </a:solidFill>
              </a:rPr>
              <a:t>Αντικατάσταση υφιστάμενων παλαιών υποδομών </a:t>
            </a:r>
            <a:r>
              <a:rPr lang="el-GR" sz="3600" dirty="0" smtClean="0">
                <a:solidFill>
                  <a:schemeClr val="tx1"/>
                </a:solidFill>
              </a:rPr>
              <a:t>ύδρευση</a:t>
            </a:r>
            <a:r>
              <a:rPr lang="en-US" sz="3600" dirty="0" smtClean="0">
                <a:solidFill>
                  <a:schemeClr val="tx1"/>
                </a:solidFill>
              </a:rPr>
              <a:t>.</a:t>
            </a:r>
            <a:r>
              <a:rPr lang="el-GR" sz="3600" dirty="0" smtClean="0">
                <a:solidFill>
                  <a:schemeClr val="tx1"/>
                </a:solidFill>
              </a:rPr>
              <a:t>ς </a:t>
            </a:r>
            <a:endParaRPr lang="el-GR" sz="3600" dirty="0">
              <a:solidFill>
                <a:schemeClr val="tx1"/>
              </a:solidFill>
            </a:endParaRPr>
          </a:p>
          <a:p>
            <a:pPr lvl="0" algn="just">
              <a:buFont typeface="Arial" pitchFamily="34" charset="0"/>
              <a:buChar char="•"/>
            </a:pPr>
            <a:r>
              <a:rPr lang="el-GR" sz="3600" dirty="0">
                <a:solidFill>
                  <a:schemeClr val="tx1"/>
                </a:solidFill>
              </a:rPr>
              <a:t>Προμήθεια και εγκατάσταση συστημάτων ελέγχου </a:t>
            </a:r>
            <a:r>
              <a:rPr lang="el-GR" sz="3600" dirty="0" smtClean="0">
                <a:solidFill>
                  <a:schemeClr val="tx1"/>
                </a:solidFill>
              </a:rPr>
              <a:t>διαρροών</a:t>
            </a:r>
            <a:r>
              <a:rPr lang="en-US" sz="3600" dirty="0" smtClean="0">
                <a:solidFill>
                  <a:schemeClr val="tx1"/>
                </a:solidFill>
              </a:rPr>
              <a:t>.</a:t>
            </a:r>
            <a:r>
              <a:rPr lang="el-GR" sz="3600" dirty="0" smtClean="0">
                <a:solidFill>
                  <a:schemeClr val="tx1"/>
                </a:solidFill>
              </a:rPr>
              <a:t> </a:t>
            </a:r>
            <a:r>
              <a:rPr lang="el-GR" sz="3600" dirty="0">
                <a:solidFill>
                  <a:schemeClr val="tx1"/>
                </a:solidFill>
              </a:rPr>
              <a:t>(</a:t>
            </a:r>
            <a:r>
              <a:rPr lang="el-GR" sz="3600" dirty="0" err="1">
                <a:solidFill>
                  <a:schemeClr val="tx1"/>
                </a:solidFill>
              </a:rPr>
              <a:t>τηλεέλεγχος</a:t>
            </a:r>
            <a:r>
              <a:rPr lang="el-GR" sz="3600" dirty="0">
                <a:solidFill>
                  <a:schemeClr val="tx1"/>
                </a:solidFill>
              </a:rPr>
              <a:t>/τηλεχειρισμός) σε υφιστάμενα δίκτυα μεταφοράς και διανομής νερού (εξωτερικό και εσωτερικό υδραγωγείο) π.χ. κεντρικού μετρητικού </a:t>
            </a:r>
            <a:r>
              <a:rPr lang="el-GR" sz="3600" dirty="0" smtClean="0">
                <a:solidFill>
                  <a:schemeClr val="tx1"/>
                </a:solidFill>
              </a:rPr>
              <a:t>συστήματος</a:t>
            </a:r>
            <a:r>
              <a:rPr lang="en-US" sz="3600" dirty="0" smtClean="0">
                <a:solidFill>
                  <a:schemeClr val="tx1"/>
                </a:solidFill>
              </a:rPr>
              <a:t>.</a:t>
            </a:r>
            <a:r>
              <a:rPr lang="el-GR" sz="3600" dirty="0" smtClean="0">
                <a:solidFill>
                  <a:schemeClr val="tx1"/>
                </a:solidFill>
              </a:rPr>
              <a:t> </a:t>
            </a:r>
            <a:r>
              <a:rPr lang="el-GR" sz="3600" dirty="0">
                <a:solidFill>
                  <a:schemeClr val="tx1"/>
                </a:solidFill>
              </a:rPr>
              <a:t>τροφοδοσίας του δικτύου ύδρευσης, συστήματος διαχείρισης της πίεσης του δικτύου ύδρευσης, παρακολούθησης  και αυτομάτου ελέγχου  των υδραυλικών λειτουργικών παραμέτρων κλπ.</a:t>
            </a:r>
          </a:p>
          <a:p>
            <a:pPr lvl="0" algn="just">
              <a:buFont typeface="Arial" pitchFamily="34" charset="0"/>
              <a:buChar char="•"/>
            </a:pPr>
            <a:r>
              <a:rPr lang="el-GR" sz="3600" dirty="0">
                <a:solidFill>
                  <a:schemeClr val="tx1"/>
                </a:solidFill>
              </a:rPr>
              <a:t>Επέκταση υπαρχόντων συστημάτων ελέγχου διαρροών (</a:t>
            </a:r>
            <a:r>
              <a:rPr lang="el-GR" sz="3600" dirty="0" err="1">
                <a:solidFill>
                  <a:schemeClr val="tx1"/>
                </a:solidFill>
              </a:rPr>
              <a:t>τηλεέλεγχος</a:t>
            </a:r>
            <a:r>
              <a:rPr lang="el-GR" sz="3600" dirty="0">
                <a:solidFill>
                  <a:schemeClr val="tx1"/>
                </a:solidFill>
              </a:rPr>
              <a:t>/τηλεχειρισμός) σε υφιστάμενα δίκτυα μεταφοράς και διανομής νερού (εξωτερικό και εσωτερικό υδραγωγείο). </a:t>
            </a:r>
          </a:p>
        </p:txBody>
      </p:sp>
      <p:sp>
        <p:nvSpPr>
          <p:cNvPr id="4" name="3 - Ορθογώνιο"/>
          <p:cNvSpPr/>
          <p:nvPr/>
        </p:nvSpPr>
        <p:spPr>
          <a:xfrm>
            <a:off x="357158" y="857233"/>
            <a:ext cx="8286808" cy="1754326"/>
          </a:xfrm>
          <a:prstGeom prst="rect">
            <a:avLst/>
          </a:prstGeom>
        </p:spPr>
        <p:txBody>
          <a:bodyPr wrap="square">
            <a:spAutoFit/>
          </a:bodyPr>
          <a:lstStyle/>
          <a:p>
            <a:r>
              <a:rPr lang="el-GR" b="1" dirty="0" smtClean="0">
                <a:solidFill>
                  <a:srgbClr val="0070C0"/>
                </a:solidFill>
              </a:rPr>
              <a:t>Προϋπολογισμός (Δ.Δ) :</a:t>
            </a:r>
            <a:r>
              <a:rPr lang="el-GR" b="1" dirty="0" smtClean="0"/>
              <a:t> 30.000.000 €</a:t>
            </a:r>
            <a:r>
              <a:rPr lang="el-GR" dirty="0" smtClean="0"/>
              <a:t/>
            </a:r>
            <a:br>
              <a:rPr lang="el-GR" dirty="0" smtClean="0"/>
            </a:br>
            <a:r>
              <a:rPr lang="en-US" b="1" dirty="0" smtClean="0"/>
              <a:t/>
            </a:r>
            <a:br>
              <a:rPr lang="en-US" b="1" dirty="0" smtClean="0"/>
            </a:br>
            <a:r>
              <a:rPr lang="el-GR" b="1" dirty="0" smtClean="0">
                <a:solidFill>
                  <a:srgbClr val="0070C0"/>
                </a:solidFill>
              </a:rPr>
              <a:t>Δικαιούχοι</a:t>
            </a:r>
            <a:r>
              <a:rPr lang="en-US" b="1" dirty="0" smtClean="0">
                <a:solidFill>
                  <a:srgbClr val="0070C0"/>
                </a:solidFill>
              </a:rPr>
              <a:t>:</a:t>
            </a:r>
            <a:r>
              <a:rPr lang="el-GR" b="1" dirty="0" smtClean="0">
                <a:solidFill>
                  <a:srgbClr val="0070C0"/>
                </a:solidFill>
              </a:rPr>
              <a:t> </a:t>
            </a:r>
            <a:r>
              <a:rPr lang="en-US" b="1" dirty="0" smtClean="0">
                <a:solidFill>
                  <a:srgbClr val="0070C0"/>
                </a:solidFill>
              </a:rPr>
              <a:t>	</a:t>
            </a:r>
            <a:r>
              <a:rPr lang="el-GR" dirty="0" smtClean="0"/>
              <a:t>Δημοτικές Επιχειρήσεις Ύδρευσης Αποχέτευσης </a:t>
            </a:r>
            <a:br>
              <a:rPr lang="el-GR" dirty="0" smtClean="0"/>
            </a:br>
            <a:r>
              <a:rPr lang="en-US" dirty="0" smtClean="0"/>
              <a:t>		</a:t>
            </a:r>
            <a:r>
              <a:rPr lang="el-GR" dirty="0" smtClean="0"/>
              <a:t>ΟΤΑ Α΄</a:t>
            </a:r>
            <a:r>
              <a:rPr lang="en-US" dirty="0" smtClean="0"/>
              <a:t>&amp;</a:t>
            </a:r>
            <a:r>
              <a:rPr lang="el-GR" dirty="0" smtClean="0"/>
              <a:t> </a:t>
            </a:r>
            <a:r>
              <a:rPr lang="el-GR" dirty="0" err="1" smtClean="0"/>
              <a:t>Β΄βαθμού</a:t>
            </a:r>
            <a:r>
              <a:rPr lang="el-GR" dirty="0" smtClean="0"/>
              <a:t/>
            </a:r>
            <a:br>
              <a:rPr lang="el-GR" dirty="0" smtClean="0"/>
            </a:br>
            <a:r>
              <a:rPr lang="en-US" dirty="0" smtClean="0"/>
              <a:t>		</a:t>
            </a:r>
            <a:r>
              <a:rPr lang="el-GR" dirty="0" smtClean="0"/>
              <a:t>Σύνδεσμοι Ύδρευσης Αποχέτευσης </a:t>
            </a:r>
            <a:r>
              <a:rPr lang="el-GR" sz="1400" dirty="0" smtClean="0"/>
              <a:t/>
            </a:r>
            <a:br>
              <a:rPr lang="el-GR" sz="1400" dirty="0" smtClean="0"/>
            </a:b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285728"/>
            <a:ext cx="8572560" cy="1143008"/>
          </a:xfrm>
        </p:spPr>
        <p:txBody>
          <a:bodyPr>
            <a:normAutofit fontScale="90000"/>
          </a:bodyPr>
          <a:lstStyle/>
          <a:p>
            <a:pPr lvl="0"/>
            <a:r>
              <a:rPr lang="el-GR" sz="2700" b="1" dirty="0" smtClean="0">
                <a:solidFill>
                  <a:srgbClr val="0070C0"/>
                </a:solidFill>
                <a:latin typeface="+mn-lt"/>
              </a:rPr>
              <a:t>ΠΑΡΑΚΟΛΟΥΘΗΣΗ </a:t>
            </a:r>
            <a:r>
              <a:rPr lang="el-GR" sz="2700" b="1" dirty="0">
                <a:solidFill>
                  <a:srgbClr val="0070C0"/>
                </a:solidFill>
                <a:latin typeface="+mn-lt"/>
              </a:rPr>
              <a:t>ΚΑΙ ΚΑΤΑΓΡΑΦΗ ΤΗΣ </a:t>
            </a:r>
            <a:r>
              <a:rPr lang="el-GR" sz="2700" b="1" dirty="0" smtClean="0">
                <a:solidFill>
                  <a:srgbClr val="0070C0"/>
                </a:solidFill>
                <a:latin typeface="+mn-lt"/>
              </a:rPr>
              <a:t>ΚΑΤΑΣΤΑΣΗΣ</a:t>
            </a:r>
            <a:r>
              <a:rPr lang="en-US" sz="2700" b="1" dirty="0" smtClean="0">
                <a:solidFill>
                  <a:srgbClr val="0070C0"/>
                </a:solidFill>
                <a:latin typeface="+mn-lt"/>
              </a:rPr>
              <a:t/>
            </a:r>
            <a:br>
              <a:rPr lang="en-US" sz="2700" b="1" dirty="0" smtClean="0">
                <a:solidFill>
                  <a:srgbClr val="0070C0"/>
                </a:solidFill>
                <a:latin typeface="+mn-lt"/>
              </a:rPr>
            </a:br>
            <a:r>
              <a:rPr lang="el-GR" sz="2700" b="1" dirty="0" smtClean="0">
                <a:solidFill>
                  <a:srgbClr val="0070C0"/>
                </a:solidFill>
                <a:latin typeface="+mn-lt"/>
              </a:rPr>
              <a:t>(ΠΟΙΟΤΗΤΑ,</a:t>
            </a:r>
            <a:r>
              <a:rPr lang="en-US" sz="2700" b="1" dirty="0" smtClean="0">
                <a:solidFill>
                  <a:srgbClr val="0070C0"/>
                </a:solidFill>
                <a:latin typeface="+mn-lt"/>
              </a:rPr>
              <a:t> </a:t>
            </a:r>
            <a:r>
              <a:rPr lang="el-GR" sz="2700" b="1" dirty="0" smtClean="0">
                <a:solidFill>
                  <a:srgbClr val="0070C0"/>
                </a:solidFill>
                <a:latin typeface="+mn-lt"/>
              </a:rPr>
              <a:t>ΠΟΣΟΤΗΤΑ</a:t>
            </a:r>
            <a:r>
              <a:rPr lang="el-GR" sz="2700" b="1" dirty="0">
                <a:solidFill>
                  <a:srgbClr val="0070C0"/>
                </a:solidFill>
                <a:latin typeface="+mn-lt"/>
              </a:rPr>
              <a:t>, ΠΙΕΣΕΙΣ, ΧΡΗΣΗ) </a:t>
            </a:r>
            <a:r>
              <a:rPr lang="el-GR" sz="2700" b="1" dirty="0" smtClean="0">
                <a:solidFill>
                  <a:srgbClr val="0070C0"/>
                </a:solidFill>
                <a:latin typeface="+mn-lt"/>
              </a:rPr>
              <a:t/>
            </a:r>
            <a:br>
              <a:rPr lang="el-GR" sz="2700" b="1" dirty="0" smtClean="0">
                <a:solidFill>
                  <a:srgbClr val="0070C0"/>
                </a:solidFill>
                <a:latin typeface="+mn-lt"/>
              </a:rPr>
            </a:br>
            <a:r>
              <a:rPr lang="el-GR" sz="2700" b="1" dirty="0" smtClean="0">
                <a:solidFill>
                  <a:srgbClr val="0070C0"/>
                </a:solidFill>
                <a:latin typeface="+mn-lt"/>
              </a:rPr>
              <a:t>ΤΩΝ </a:t>
            </a:r>
            <a:r>
              <a:rPr lang="el-GR" sz="2700" b="1" dirty="0">
                <a:solidFill>
                  <a:srgbClr val="0070C0"/>
                </a:solidFill>
                <a:latin typeface="+mn-lt"/>
              </a:rPr>
              <a:t>ΥΔΑΤΩΝ ΤΗΣ </a:t>
            </a:r>
            <a:r>
              <a:rPr lang="el-GR" sz="2700" b="1" dirty="0" smtClean="0">
                <a:solidFill>
                  <a:srgbClr val="0070C0"/>
                </a:solidFill>
                <a:latin typeface="+mn-lt"/>
              </a:rPr>
              <a:t>ΧΩΡΑΣ</a:t>
            </a:r>
            <a:endParaRPr lang="el-GR" sz="2700" b="1" dirty="0"/>
          </a:p>
        </p:txBody>
      </p:sp>
      <p:sp>
        <p:nvSpPr>
          <p:cNvPr id="3" name="2 - Υπότιτλος"/>
          <p:cNvSpPr>
            <a:spLocks noGrp="1"/>
          </p:cNvSpPr>
          <p:nvPr>
            <p:ph type="subTitle" idx="1"/>
          </p:nvPr>
        </p:nvSpPr>
        <p:spPr>
          <a:xfrm>
            <a:off x="428596" y="4071942"/>
            <a:ext cx="8072494" cy="1785950"/>
          </a:xfrm>
        </p:spPr>
        <p:txBody>
          <a:bodyPr>
            <a:normAutofit/>
          </a:bodyPr>
          <a:lstStyle/>
          <a:p>
            <a:pPr lvl="0" algn="l"/>
            <a:r>
              <a:rPr lang="el-GR" sz="1700" b="1" dirty="0" smtClean="0">
                <a:solidFill>
                  <a:srgbClr val="0070C0"/>
                </a:solidFill>
              </a:rPr>
              <a:t>Δράσεις προς χρηματοδότηση</a:t>
            </a:r>
            <a:r>
              <a:rPr lang="en-US" sz="1700" b="1" dirty="0" smtClean="0">
                <a:solidFill>
                  <a:srgbClr val="0070C0"/>
                </a:solidFill>
              </a:rPr>
              <a:t>:</a:t>
            </a:r>
            <a:endParaRPr lang="el-GR" sz="1700" b="1" dirty="0" smtClean="0">
              <a:solidFill>
                <a:srgbClr val="0070C0"/>
              </a:solidFill>
            </a:endParaRPr>
          </a:p>
          <a:p>
            <a:pPr algn="l"/>
            <a:r>
              <a:rPr lang="el-GR" sz="1700" dirty="0" smtClean="0">
                <a:solidFill>
                  <a:schemeClr val="tx1"/>
                </a:solidFill>
              </a:rPr>
              <a:t>Παρακολούθηση </a:t>
            </a:r>
            <a:r>
              <a:rPr lang="el-GR" sz="1700" dirty="0">
                <a:solidFill>
                  <a:schemeClr val="tx1"/>
                </a:solidFill>
              </a:rPr>
              <a:t>και καταγραφή της κατάστασης (ποιότητα, ποσότητα, πιέσεις, χρήση) των υδάτων της Χώρας και προωθείται η λειτουργία, βελτίωση και επέκταση του Εθνικού Δικτύου Παρακολούθησης της Ποιότητας και </a:t>
            </a:r>
            <a:r>
              <a:rPr lang="el-GR" sz="1700" dirty="0" smtClean="0">
                <a:solidFill>
                  <a:schemeClr val="tx1"/>
                </a:solidFill>
              </a:rPr>
              <a:t>Ποσότητας </a:t>
            </a:r>
            <a:r>
              <a:rPr lang="el-GR" sz="1700" dirty="0">
                <a:solidFill>
                  <a:schemeClr val="tx1"/>
                </a:solidFill>
              </a:rPr>
              <a:t>των Υδάτων της </a:t>
            </a:r>
            <a:r>
              <a:rPr lang="el-GR" sz="1700" dirty="0" smtClean="0">
                <a:solidFill>
                  <a:schemeClr val="tx1"/>
                </a:solidFill>
              </a:rPr>
              <a:t>Χώρας.</a:t>
            </a:r>
            <a:endParaRPr lang="en-US" sz="1700" dirty="0" smtClean="0">
              <a:solidFill>
                <a:schemeClr val="tx1"/>
              </a:solidFill>
            </a:endParaRPr>
          </a:p>
          <a:p>
            <a:pPr algn="l"/>
            <a:r>
              <a:rPr lang="el-GR" sz="1700" dirty="0" smtClean="0">
                <a:solidFill>
                  <a:schemeClr val="tx1"/>
                </a:solidFill>
              </a:rPr>
              <a:t>Σημειωτέον </a:t>
            </a:r>
            <a:r>
              <a:rPr lang="el-GR" sz="1700" dirty="0">
                <a:solidFill>
                  <a:schemeClr val="tx1"/>
                </a:solidFill>
              </a:rPr>
              <a:t>ότι από τις μετρήσεις αυτού του δικτύου γίνεται εφικτή η παρακολούθηση υλοποίησης όλων των βασικών Κοινοτικών Οδηγιών για τα ύδατα.</a:t>
            </a:r>
          </a:p>
          <a:p>
            <a:pPr algn="l"/>
            <a:endParaRPr lang="el-GR" dirty="0"/>
          </a:p>
        </p:txBody>
      </p:sp>
      <p:sp>
        <p:nvSpPr>
          <p:cNvPr id="4" name="3 - Ορθογώνιο"/>
          <p:cNvSpPr/>
          <p:nvPr/>
        </p:nvSpPr>
        <p:spPr>
          <a:xfrm>
            <a:off x="428596" y="1428737"/>
            <a:ext cx="8429684" cy="2446824"/>
          </a:xfrm>
          <a:prstGeom prst="rect">
            <a:avLst/>
          </a:prstGeom>
        </p:spPr>
        <p:txBody>
          <a:bodyPr wrap="square">
            <a:spAutoFit/>
          </a:bodyPr>
          <a:lstStyle/>
          <a:p>
            <a:r>
              <a:rPr lang="el-GR" sz="1700" b="1" dirty="0" smtClean="0">
                <a:solidFill>
                  <a:srgbClr val="0070C0"/>
                </a:solidFill>
              </a:rPr>
              <a:t>Προϋπολογισμός (Δ.Δ) :</a:t>
            </a:r>
            <a:r>
              <a:rPr lang="el-GR" sz="1700" b="1" dirty="0" smtClean="0"/>
              <a:t> 41.000.000 €</a:t>
            </a:r>
            <a:r>
              <a:rPr lang="el-GR" sz="1700" dirty="0" smtClean="0"/>
              <a:t/>
            </a:r>
            <a:br>
              <a:rPr lang="el-GR" sz="1700" dirty="0" smtClean="0"/>
            </a:br>
            <a:endParaRPr lang="el-GR" sz="1700" dirty="0" smtClean="0"/>
          </a:p>
          <a:p>
            <a:r>
              <a:rPr lang="el-GR" sz="1700" b="1" dirty="0" smtClean="0">
                <a:solidFill>
                  <a:srgbClr val="0070C0"/>
                </a:solidFill>
              </a:rPr>
              <a:t>Δικαιούχοι</a:t>
            </a:r>
            <a:r>
              <a:rPr lang="en-US" sz="1700" b="1" dirty="0" smtClean="0">
                <a:solidFill>
                  <a:srgbClr val="0070C0"/>
                </a:solidFill>
              </a:rPr>
              <a:t>:</a:t>
            </a:r>
            <a:r>
              <a:rPr lang="el-GR" sz="1700" b="1" dirty="0" smtClean="0"/>
              <a:t> </a:t>
            </a:r>
            <a:r>
              <a:rPr lang="el-GR" sz="1700" dirty="0" smtClean="0"/>
              <a:t>Ειδική Γραμματεία Υδάτων (ΕΓΥ), του Υπουργείου Περιβάλλοντος και Ενέργειας</a:t>
            </a:r>
            <a:endParaRPr lang="en-US" sz="1700" dirty="0" smtClean="0"/>
          </a:p>
          <a:p>
            <a:r>
              <a:rPr lang="en-US" sz="1700" dirty="0" smtClean="0"/>
              <a:t>	</a:t>
            </a:r>
            <a:r>
              <a:rPr lang="el-GR" sz="1700" dirty="0" smtClean="0"/>
              <a:t>Γενικό Χημείο του Κράτους (ΓΧΚ)</a:t>
            </a:r>
            <a:endParaRPr lang="en-US" sz="1700" dirty="0" smtClean="0"/>
          </a:p>
          <a:p>
            <a:r>
              <a:rPr lang="en-US" sz="1700" dirty="0" smtClean="0"/>
              <a:t>	</a:t>
            </a:r>
            <a:r>
              <a:rPr lang="el-GR" sz="1700" dirty="0" smtClean="0"/>
              <a:t>Ελληνικό Κέντρο Θαλάσσιων Ερευνών (ΕΛ.ΚΕ.Θ.Ε.)</a:t>
            </a:r>
            <a:endParaRPr lang="en-US" sz="1700" dirty="0" smtClean="0"/>
          </a:p>
          <a:p>
            <a:r>
              <a:rPr lang="en-US" sz="1700" dirty="0" smtClean="0"/>
              <a:t>	</a:t>
            </a:r>
            <a:r>
              <a:rPr lang="el-GR" sz="1700" dirty="0" smtClean="0"/>
              <a:t>Ινστιτούτο Γεωλογικών και Μεταλλευτικών Ερευνών (ΙΓΜΕ)</a:t>
            </a:r>
            <a:br>
              <a:rPr lang="el-GR" sz="1700" dirty="0" smtClean="0"/>
            </a:br>
            <a:r>
              <a:rPr lang="en-US" sz="1700" dirty="0" smtClean="0"/>
              <a:t>	</a:t>
            </a:r>
            <a:r>
              <a:rPr lang="el-GR" sz="1700" dirty="0" smtClean="0"/>
              <a:t>Ελληνικό Κέντρο Βιοτόπων Υγροτόπων (ΕΚΒΥ)</a:t>
            </a:r>
            <a:br>
              <a:rPr lang="el-GR" sz="1700" dirty="0" smtClean="0"/>
            </a:br>
            <a:r>
              <a:rPr lang="en-US" sz="1700" dirty="0" smtClean="0"/>
              <a:t>	</a:t>
            </a:r>
            <a:r>
              <a:rPr lang="el-GR" sz="1700" dirty="0" smtClean="0"/>
              <a:t>Ινστιτούτο </a:t>
            </a:r>
            <a:r>
              <a:rPr lang="el-GR" sz="1700" dirty="0" err="1" smtClean="0"/>
              <a:t>Εδαφοϋδατικών</a:t>
            </a:r>
            <a:r>
              <a:rPr lang="el-GR" sz="1700" dirty="0" smtClean="0"/>
              <a:t> Πόρων του Ελληνικού Γεωργικού Οργανισμού</a:t>
            </a:r>
            <a:br>
              <a:rPr lang="el-GR" sz="1700" dirty="0" smtClean="0"/>
            </a:br>
            <a:r>
              <a:rPr lang="en-US" sz="1700" dirty="0" smtClean="0"/>
              <a:t>	</a:t>
            </a:r>
            <a:r>
              <a:rPr lang="el-GR" sz="1700" dirty="0" smtClean="0"/>
              <a:t>Δημοτική Επιχείρηση Ύδρευσης Αποχέτευσης Λάρισας (ΔΕΥΑΛ)</a:t>
            </a:r>
            <a:endParaRPr lang="el-GR" sz="17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285728"/>
            <a:ext cx="8572560" cy="857256"/>
          </a:xfrm>
        </p:spPr>
        <p:txBody>
          <a:bodyPr>
            <a:normAutofit fontScale="90000"/>
          </a:bodyPr>
          <a:lstStyle/>
          <a:p>
            <a:pPr lvl="0"/>
            <a:r>
              <a:rPr lang="el-GR" sz="2700" b="1" dirty="0" smtClean="0">
                <a:solidFill>
                  <a:srgbClr val="0070C0"/>
                </a:solidFill>
                <a:latin typeface="+mn-lt"/>
              </a:rPr>
              <a:t>ΠΑΡΑΚΟΛΟΥΘΗΣΗ </a:t>
            </a:r>
            <a:r>
              <a:rPr lang="el-GR" sz="2700" b="1" dirty="0">
                <a:solidFill>
                  <a:srgbClr val="0070C0"/>
                </a:solidFill>
                <a:latin typeface="+mn-lt"/>
              </a:rPr>
              <a:t>ΤΗΣ ΠΟΙΟΤΗΤΑΣ ΤΩΝ ΥΔΑΤΩΝ ΚΟΛΥΜΒΗΣΗΣ ΣΥΜΦΩΝΑ ΜΕ ΤΗΝ ΟΔΗΓΙΑ </a:t>
            </a:r>
            <a:r>
              <a:rPr lang="el-GR" sz="2700" b="1" dirty="0" smtClean="0">
                <a:solidFill>
                  <a:srgbClr val="0070C0"/>
                </a:solidFill>
                <a:latin typeface="+mn-lt"/>
              </a:rPr>
              <a:t>2006/7/ΕΚ</a:t>
            </a:r>
            <a:endParaRPr lang="el-GR" sz="2700" b="1" dirty="0"/>
          </a:p>
        </p:txBody>
      </p:sp>
      <p:sp>
        <p:nvSpPr>
          <p:cNvPr id="3" name="2 - Υπότιτλος"/>
          <p:cNvSpPr>
            <a:spLocks noGrp="1"/>
          </p:cNvSpPr>
          <p:nvPr>
            <p:ph type="subTitle" idx="1"/>
          </p:nvPr>
        </p:nvSpPr>
        <p:spPr>
          <a:xfrm>
            <a:off x="323528" y="3501008"/>
            <a:ext cx="8215370" cy="1643074"/>
          </a:xfrm>
        </p:spPr>
        <p:txBody>
          <a:bodyPr>
            <a:normAutofit/>
          </a:bodyPr>
          <a:lstStyle/>
          <a:p>
            <a:pPr lvl="0" algn="l"/>
            <a:r>
              <a:rPr lang="el-GR" sz="1800" b="1" dirty="0" smtClean="0">
                <a:solidFill>
                  <a:srgbClr val="0070C0"/>
                </a:solidFill>
              </a:rPr>
              <a:t>Δράσεις προς χρηματοδότηση</a:t>
            </a:r>
            <a:r>
              <a:rPr lang="en-US" sz="1800" b="1" dirty="0" smtClean="0">
                <a:solidFill>
                  <a:srgbClr val="0070C0"/>
                </a:solidFill>
              </a:rPr>
              <a:t>:</a:t>
            </a:r>
            <a:endParaRPr lang="el-GR" sz="1800" b="1" dirty="0" smtClean="0">
              <a:solidFill>
                <a:srgbClr val="0070C0"/>
              </a:solidFill>
            </a:endParaRPr>
          </a:p>
          <a:p>
            <a:pPr lvl="0" algn="l">
              <a:buFont typeface="Arial" pitchFamily="34" charset="0"/>
              <a:buChar char="•"/>
            </a:pPr>
            <a:r>
              <a:rPr lang="el-GR" sz="1800" dirty="0" smtClean="0">
                <a:solidFill>
                  <a:schemeClr val="tx1"/>
                </a:solidFill>
              </a:rPr>
              <a:t>Παρακολούθηση </a:t>
            </a:r>
            <a:r>
              <a:rPr lang="el-GR" sz="1800" dirty="0">
                <a:solidFill>
                  <a:schemeClr val="tx1"/>
                </a:solidFill>
              </a:rPr>
              <a:t>της ποιότητας των υδάτων κολύμβησης, σύμφωνα με τις απαιτήσεις της Οδηγίας 2006/7/ΕΚ και την Κοινή Υπουργική Απόφαση με αρ. Η.Π. 8600/416/Ε103/23.02.2009 (ΦΕΚ 356/Β/26.02.2009)</a:t>
            </a:r>
            <a:endParaRPr lang="el-GR" sz="1800" dirty="0" smtClean="0">
              <a:solidFill>
                <a:schemeClr val="tx1"/>
              </a:solidFill>
            </a:endParaRPr>
          </a:p>
          <a:p>
            <a:pPr lvl="0" algn="l">
              <a:buFont typeface="Arial" pitchFamily="34" charset="0"/>
              <a:buChar char="•"/>
            </a:pPr>
            <a:r>
              <a:rPr lang="el-GR" sz="1800" dirty="0">
                <a:solidFill>
                  <a:schemeClr val="tx1"/>
                </a:solidFill>
              </a:rPr>
              <a:t>Ενημέρωση ταυτοτήτων ακτών κολύμβησης</a:t>
            </a:r>
            <a:endParaRPr lang="el-GR" sz="1800" dirty="0" smtClean="0">
              <a:solidFill>
                <a:schemeClr val="tx1"/>
              </a:solidFill>
            </a:endParaRPr>
          </a:p>
          <a:p>
            <a:pPr algn="l"/>
            <a:endParaRPr lang="el-GR" dirty="0"/>
          </a:p>
        </p:txBody>
      </p:sp>
      <p:sp>
        <p:nvSpPr>
          <p:cNvPr id="4" name="3 - Ορθογώνιο"/>
          <p:cNvSpPr/>
          <p:nvPr/>
        </p:nvSpPr>
        <p:spPr>
          <a:xfrm>
            <a:off x="357158" y="1071546"/>
            <a:ext cx="8143932" cy="2308324"/>
          </a:xfrm>
          <a:prstGeom prst="rect">
            <a:avLst/>
          </a:prstGeom>
        </p:spPr>
        <p:txBody>
          <a:bodyPr wrap="square">
            <a:spAutoFit/>
          </a:bodyPr>
          <a:lstStyle/>
          <a:p>
            <a:r>
              <a:rPr lang="el-GR" b="1" dirty="0" smtClean="0">
                <a:solidFill>
                  <a:srgbClr val="0070C0"/>
                </a:solidFill>
              </a:rPr>
              <a:t>Προϋπολογισμός (Δ.Δ) :</a:t>
            </a:r>
            <a:r>
              <a:rPr lang="el-GR" b="1" dirty="0" smtClean="0"/>
              <a:t> 1.000.000 €</a:t>
            </a:r>
            <a:r>
              <a:rPr lang="el-GR" dirty="0" smtClean="0"/>
              <a:t/>
            </a:r>
            <a:br>
              <a:rPr lang="el-GR" dirty="0" smtClean="0"/>
            </a:br>
            <a:r>
              <a:rPr lang="el-GR" dirty="0" smtClean="0"/>
              <a:t/>
            </a:r>
            <a:br>
              <a:rPr lang="el-GR" dirty="0" smtClean="0"/>
            </a:br>
            <a:r>
              <a:rPr lang="el-GR" b="1" dirty="0" smtClean="0">
                <a:solidFill>
                  <a:srgbClr val="0070C0"/>
                </a:solidFill>
              </a:rPr>
              <a:t>Δικαιούχοι</a:t>
            </a:r>
            <a:r>
              <a:rPr lang="en-US" b="1" dirty="0" smtClean="0">
                <a:solidFill>
                  <a:srgbClr val="0070C0"/>
                </a:solidFill>
              </a:rPr>
              <a:t>: </a:t>
            </a:r>
            <a:r>
              <a:rPr lang="el-GR" b="1" dirty="0" smtClean="0"/>
              <a:t> </a:t>
            </a:r>
            <a:r>
              <a:rPr lang="el-GR" dirty="0" smtClean="0"/>
              <a:t>Υπουργείο Περιβάλλοντος και Ενέργειας /Ειδική Γραμματεία Υδάτων (ως εκχώρηση αρμοδιότητας από Διεύθυνση Υδάτων Νοτίου Αιγαίου)</a:t>
            </a:r>
            <a:r>
              <a:rPr lang="en-US" dirty="0" smtClean="0"/>
              <a:t>,</a:t>
            </a:r>
            <a:endParaRPr lang="el-GR" dirty="0" smtClean="0"/>
          </a:p>
          <a:p>
            <a:r>
              <a:rPr lang="el-GR" dirty="0" smtClean="0"/>
              <a:t/>
            </a:r>
            <a:br>
              <a:rPr lang="el-GR" dirty="0" smtClean="0"/>
            </a:br>
            <a:r>
              <a:rPr lang="el-GR" b="1" dirty="0" smtClean="0"/>
              <a:t>                       </a:t>
            </a:r>
            <a:r>
              <a:rPr lang="el-GR" dirty="0" smtClean="0"/>
              <a:t>Αποκεντρωμένη Διοίκηση Θεσσαλίας – Στερεάς Ελλάδας /Γενική Διεύθυνση Χωροταξικής και Περιβαλλοντικής Πολιτικής / Διεύθυνση Υδάτων Στερεάς Ελλάδας</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214290"/>
            <a:ext cx="8572560" cy="1143008"/>
          </a:xfrm>
        </p:spPr>
        <p:txBody>
          <a:bodyPr>
            <a:normAutofit fontScale="90000"/>
          </a:bodyPr>
          <a:lstStyle/>
          <a:p>
            <a:r>
              <a:rPr lang="el-GR" sz="2700" b="1" dirty="0" smtClean="0">
                <a:solidFill>
                  <a:srgbClr val="0070C0"/>
                </a:solidFill>
                <a:latin typeface="+mn-lt"/>
              </a:rPr>
              <a:t>ΣΥΝΤΑΞΗ </a:t>
            </a:r>
            <a:r>
              <a:rPr lang="el-GR" sz="2700" b="1" dirty="0">
                <a:solidFill>
                  <a:srgbClr val="0070C0"/>
                </a:solidFill>
                <a:latin typeface="+mn-lt"/>
              </a:rPr>
              <a:t>ΕΙΔΙΚΩΝ ΠΕΡΙΒΑΛΛΟΝΤΙΚΩΝ ΜΕΛΕΤΩΝ, ΕΙΔΙΚΩΝ ΕΚΘΕΣΕΩΝ &amp; ΣΧΕΔΙΩΝ ΔΙΑΧΕΙΡΙΣΗΣ ΓΙΑ ΠΕΡΙΟΧΕΣ ΤΟΥ ΔΙΚΤΥΟΥ </a:t>
            </a:r>
            <a:r>
              <a:rPr lang="en-US" sz="2700" b="1" dirty="0">
                <a:solidFill>
                  <a:srgbClr val="0070C0"/>
                </a:solidFill>
                <a:latin typeface="+mn-lt"/>
              </a:rPr>
              <a:t>NATURA</a:t>
            </a:r>
            <a:r>
              <a:rPr lang="el-GR" sz="2700" b="1" dirty="0">
                <a:solidFill>
                  <a:srgbClr val="0070C0"/>
                </a:solidFill>
                <a:latin typeface="+mn-lt"/>
              </a:rPr>
              <a:t> </a:t>
            </a:r>
            <a:r>
              <a:rPr lang="el-GR" sz="2700" b="1" dirty="0" smtClean="0">
                <a:solidFill>
                  <a:srgbClr val="0070C0"/>
                </a:solidFill>
                <a:latin typeface="+mn-lt"/>
              </a:rPr>
              <a:t>2000</a:t>
            </a:r>
            <a:endParaRPr lang="el-GR" sz="2700" b="1" dirty="0"/>
          </a:p>
        </p:txBody>
      </p:sp>
      <p:sp>
        <p:nvSpPr>
          <p:cNvPr id="3" name="2 - Υπότιτλος"/>
          <p:cNvSpPr>
            <a:spLocks noGrp="1"/>
          </p:cNvSpPr>
          <p:nvPr>
            <p:ph type="subTitle" idx="1"/>
          </p:nvPr>
        </p:nvSpPr>
        <p:spPr>
          <a:xfrm>
            <a:off x="357158" y="2928934"/>
            <a:ext cx="8215370" cy="2286016"/>
          </a:xfrm>
        </p:spPr>
        <p:txBody>
          <a:bodyPr>
            <a:normAutofit fontScale="25000" lnSpcReduction="20000"/>
          </a:bodyPr>
          <a:lstStyle/>
          <a:p>
            <a:pPr lvl="0" algn="l"/>
            <a:r>
              <a:rPr lang="el-GR" sz="7200" b="1" dirty="0" smtClean="0">
                <a:solidFill>
                  <a:srgbClr val="0070C0"/>
                </a:solidFill>
              </a:rPr>
              <a:t>Δράσεις προς χρηματοδότηση</a:t>
            </a:r>
            <a:r>
              <a:rPr lang="en-US" sz="7200" b="1" dirty="0" smtClean="0">
                <a:solidFill>
                  <a:srgbClr val="0070C0"/>
                </a:solidFill>
              </a:rPr>
              <a:t>:</a:t>
            </a:r>
            <a:endParaRPr lang="el-GR" sz="7200" b="1" dirty="0" smtClean="0">
              <a:solidFill>
                <a:srgbClr val="0070C0"/>
              </a:solidFill>
            </a:endParaRPr>
          </a:p>
          <a:p>
            <a:pPr lvl="0" algn="l">
              <a:buFont typeface="Arial" pitchFamily="34" charset="0"/>
              <a:buChar char="•"/>
            </a:pPr>
            <a:r>
              <a:rPr lang="el-GR" sz="7200" dirty="0" smtClean="0">
                <a:solidFill>
                  <a:schemeClr val="tx1"/>
                </a:solidFill>
              </a:rPr>
              <a:t>Η </a:t>
            </a:r>
            <a:r>
              <a:rPr lang="el-GR" sz="7200" dirty="0">
                <a:solidFill>
                  <a:schemeClr val="tx1"/>
                </a:solidFill>
              </a:rPr>
              <a:t>ολοκλήρωση του Δικτύου </a:t>
            </a:r>
            <a:r>
              <a:rPr lang="el-GR" sz="7200" dirty="0" err="1">
                <a:solidFill>
                  <a:schemeClr val="tx1"/>
                </a:solidFill>
              </a:rPr>
              <a:t>Natura</a:t>
            </a:r>
            <a:r>
              <a:rPr lang="el-GR" sz="7200" dirty="0">
                <a:solidFill>
                  <a:schemeClr val="tx1"/>
                </a:solidFill>
              </a:rPr>
              <a:t> 2000 στο θαλάσσιο χώρο,</a:t>
            </a:r>
          </a:p>
          <a:p>
            <a:pPr lvl="0" algn="l">
              <a:buFont typeface="Arial" pitchFamily="34" charset="0"/>
              <a:buChar char="•"/>
            </a:pPr>
            <a:r>
              <a:rPr lang="el-GR" sz="7200" dirty="0">
                <a:solidFill>
                  <a:schemeClr val="tx1"/>
                </a:solidFill>
              </a:rPr>
              <a:t>Η</a:t>
            </a:r>
            <a:r>
              <a:rPr lang="el-GR" sz="7200" dirty="0" smtClean="0">
                <a:solidFill>
                  <a:schemeClr val="tx1"/>
                </a:solidFill>
              </a:rPr>
              <a:t> </a:t>
            </a:r>
            <a:r>
              <a:rPr lang="el-GR" sz="7200" dirty="0">
                <a:solidFill>
                  <a:schemeClr val="tx1"/>
                </a:solidFill>
              </a:rPr>
              <a:t>σύνταξη ΕΠΜ/Ειδικών Εκθέσεων και Σχεδίων Διαχείρισης για περιοχές του Δικτύου </a:t>
            </a:r>
            <a:r>
              <a:rPr lang="el-GR" sz="7200" dirty="0" err="1">
                <a:solidFill>
                  <a:schemeClr val="tx1"/>
                </a:solidFill>
              </a:rPr>
              <a:t>Natura</a:t>
            </a:r>
            <a:r>
              <a:rPr lang="el-GR" sz="7200" dirty="0">
                <a:solidFill>
                  <a:schemeClr val="tx1"/>
                </a:solidFill>
              </a:rPr>
              <a:t> 2000</a:t>
            </a:r>
          </a:p>
          <a:p>
            <a:pPr lvl="0" algn="l">
              <a:buFont typeface="Arial" pitchFamily="34" charset="0"/>
              <a:buChar char="•"/>
            </a:pPr>
            <a:r>
              <a:rPr lang="el-GR" sz="7200" dirty="0">
                <a:solidFill>
                  <a:schemeClr val="tx1"/>
                </a:solidFill>
              </a:rPr>
              <a:t>Η</a:t>
            </a:r>
            <a:r>
              <a:rPr lang="el-GR" sz="7200" dirty="0" smtClean="0">
                <a:solidFill>
                  <a:schemeClr val="tx1"/>
                </a:solidFill>
              </a:rPr>
              <a:t> </a:t>
            </a:r>
            <a:r>
              <a:rPr lang="el-GR" sz="7200" dirty="0">
                <a:solidFill>
                  <a:schemeClr val="tx1"/>
                </a:solidFill>
              </a:rPr>
              <a:t>αξιολόγηση της εφαρμογής υφιστάμενων Σχεδίων Διαχείρισης, Αναθεώρηση και Σύνταξη νέων Σχεδίων Διαχείρισης και συμπλήρωση-ολοκλήρωση του σχεδιασμού προστασίας και διαχείρισης των περιοχών NATURA 2000</a:t>
            </a:r>
          </a:p>
          <a:p>
            <a:pPr lvl="0" algn="l">
              <a:buFont typeface="Arial" pitchFamily="34" charset="0"/>
              <a:buChar char="•"/>
            </a:pPr>
            <a:r>
              <a:rPr lang="el-GR" sz="7200" dirty="0">
                <a:solidFill>
                  <a:schemeClr val="tx1"/>
                </a:solidFill>
              </a:rPr>
              <a:t>Η</a:t>
            </a:r>
            <a:r>
              <a:rPr lang="el-GR" sz="7200" dirty="0" smtClean="0">
                <a:solidFill>
                  <a:schemeClr val="tx1"/>
                </a:solidFill>
              </a:rPr>
              <a:t> </a:t>
            </a:r>
            <a:r>
              <a:rPr lang="el-GR" sz="7200" dirty="0">
                <a:solidFill>
                  <a:schemeClr val="tx1"/>
                </a:solidFill>
              </a:rPr>
              <a:t>βελτίωση του πλαισίου περιβαλλοντικής </a:t>
            </a:r>
            <a:r>
              <a:rPr lang="el-GR" sz="7200" dirty="0" err="1" smtClean="0">
                <a:solidFill>
                  <a:schemeClr val="tx1"/>
                </a:solidFill>
              </a:rPr>
              <a:t>αδειοδότησης</a:t>
            </a:r>
            <a:r>
              <a:rPr lang="el-GR" sz="7200" dirty="0" smtClean="0">
                <a:solidFill>
                  <a:schemeClr val="tx1"/>
                </a:solidFill>
              </a:rPr>
              <a:t> σε </a:t>
            </a:r>
            <a:r>
              <a:rPr lang="el-GR" sz="7200" dirty="0">
                <a:solidFill>
                  <a:schemeClr val="tx1"/>
                </a:solidFill>
              </a:rPr>
              <a:t>όλες τις Περιφέρειες της Χώρας</a:t>
            </a:r>
            <a:r>
              <a:rPr lang="el-GR" sz="5200" dirty="0" smtClean="0">
                <a:solidFill>
                  <a:schemeClr val="tx1"/>
                </a:solidFill>
              </a:rPr>
              <a:t>.</a:t>
            </a:r>
            <a:endParaRPr lang="el-GR" sz="5200" dirty="0">
              <a:solidFill>
                <a:schemeClr val="tx1"/>
              </a:solidFill>
            </a:endParaRPr>
          </a:p>
        </p:txBody>
      </p:sp>
      <p:sp>
        <p:nvSpPr>
          <p:cNvPr id="4" name="3 - Ορθογώνιο"/>
          <p:cNvSpPr/>
          <p:nvPr/>
        </p:nvSpPr>
        <p:spPr>
          <a:xfrm>
            <a:off x="357158" y="1285860"/>
            <a:ext cx="8501122" cy="1369606"/>
          </a:xfrm>
          <a:prstGeom prst="rect">
            <a:avLst/>
          </a:prstGeom>
        </p:spPr>
        <p:txBody>
          <a:bodyPr wrap="square">
            <a:spAutoFit/>
          </a:bodyPr>
          <a:lstStyle/>
          <a:p>
            <a:r>
              <a:rPr lang="el-GR" b="1" dirty="0" smtClean="0">
                <a:solidFill>
                  <a:srgbClr val="0070C0"/>
                </a:solidFill>
              </a:rPr>
              <a:t>Προϋπολογισμός (Δ.Δ) :</a:t>
            </a:r>
            <a:r>
              <a:rPr lang="el-GR" b="1" dirty="0" smtClean="0"/>
              <a:t> 10.450.000€ (στον άξονα 12) και 2.988.479 € (στον άξονα 13)</a:t>
            </a:r>
            <a:r>
              <a:rPr lang="el-GR" sz="800" dirty="0" smtClean="0"/>
              <a:t/>
            </a:r>
            <a:br>
              <a:rPr lang="el-GR" sz="800" dirty="0" smtClean="0"/>
            </a:br>
            <a:r>
              <a:rPr lang="el-GR" sz="1100" dirty="0" smtClean="0"/>
              <a:t/>
            </a:r>
            <a:br>
              <a:rPr lang="el-GR" sz="1100" dirty="0" smtClean="0"/>
            </a:br>
            <a:r>
              <a:rPr lang="el-GR" b="1" dirty="0" smtClean="0">
                <a:solidFill>
                  <a:srgbClr val="0070C0"/>
                </a:solidFill>
              </a:rPr>
              <a:t>Δικαιούχος</a:t>
            </a:r>
            <a:r>
              <a:rPr lang="en-US" b="1" dirty="0" smtClean="0">
                <a:solidFill>
                  <a:srgbClr val="0070C0"/>
                </a:solidFill>
              </a:rPr>
              <a:t>:</a:t>
            </a:r>
            <a:r>
              <a:rPr lang="el-GR" b="1" dirty="0" smtClean="0">
                <a:solidFill>
                  <a:srgbClr val="0070C0"/>
                </a:solidFill>
              </a:rPr>
              <a:t> </a:t>
            </a:r>
            <a:r>
              <a:rPr lang="el-GR" dirty="0" smtClean="0"/>
              <a:t>Υπουργείο Περιβάλλοντος και Ενέργειας – Γενική Διεύθυνση Περιβαλλοντικής Πολιτικής – Διεύθυνση Βιοποικιλότητας, Εδάφους και Διαχείρισης Αποβλήτων</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285728"/>
            <a:ext cx="8572560" cy="785818"/>
          </a:xfrm>
        </p:spPr>
        <p:txBody>
          <a:bodyPr>
            <a:normAutofit fontScale="90000"/>
          </a:bodyPr>
          <a:lstStyle/>
          <a:p>
            <a:r>
              <a:rPr lang="el-GR" sz="2700" b="1" cap="all" dirty="0" err="1" smtClean="0">
                <a:solidFill>
                  <a:srgbClr val="0070C0"/>
                </a:solidFill>
                <a:latin typeface="+mn-lt"/>
              </a:rPr>
              <a:t>ΑνΑπτυξη</a:t>
            </a:r>
            <a:r>
              <a:rPr lang="el-GR" sz="2700" b="1" cap="all" dirty="0" smtClean="0">
                <a:solidFill>
                  <a:srgbClr val="0070C0"/>
                </a:solidFill>
                <a:latin typeface="+mn-lt"/>
              </a:rPr>
              <a:t> </a:t>
            </a:r>
            <a:r>
              <a:rPr lang="el-GR" sz="2700" b="1" cap="all" dirty="0">
                <a:solidFill>
                  <a:srgbClr val="0070C0"/>
                </a:solidFill>
                <a:latin typeface="+mn-lt"/>
              </a:rPr>
              <a:t>και </a:t>
            </a:r>
            <a:r>
              <a:rPr lang="el-GR" sz="2700" b="1" cap="all" dirty="0" err="1" smtClean="0">
                <a:solidFill>
                  <a:srgbClr val="0070C0"/>
                </a:solidFill>
                <a:latin typeface="+mn-lt"/>
              </a:rPr>
              <a:t>εφαρμογΗ</a:t>
            </a:r>
            <a:r>
              <a:rPr lang="el-GR" sz="2700" b="1" cap="all" dirty="0" smtClean="0">
                <a:solidFill>
                  <a:srgbClr val="0070C0"/>
                </a:solidFill>
                <a:latin typeface="+mn-lt"/>
              </a:rPr>
              <a:t> </a:t>
            </a:r>
            <a:r>
              <a:rPr lang="el-GR" sz="2700" b="1" cap="all" dirty="0" err="1" smtClean="0">
                <a:solidFill>
                  <a:srgbClr val="0070C0"/>
                </a:solidFill>
                <a:latin typeface="+mn-lt"/>
              </a:rPr>
              <a:t>μΕτρων</a:t>
            </a:r>
            <a:r>
              <a:rPr lang="el-GR" sz="2700" b="1" cap="all" dirty="0" smtClean="0">
                <a:solidFill>
                  <a:srgbClr val="0070C0"/>
                </a:solidFill>
                <a:latin typeface="+mn-lt"/>
              </a:rPr>
              <a:t> </a:t>
            </a:r>
            <a:r>
              <a:rPr lang="el-GR" sz="2700" b="1" cap="all" dirty="0" err="1" smtClean="0">
                <a:solidFill>
                  <a:srgbClr val="0070C0"/>
                </a:solidFill>
                <a:latin typeface="+mn-lt"/>
              </a:rPr>
              <a:t>διαχεΙρισης</a:t>
            </a:r>
            <a:r>
              <a:rPr lang="el-GR" sz="2700" b="1" cap="all" dirty="0" smtClean="0">
                <a:solidFill>
                  <a:srgbClr val="0070C0"/>
                </a:solidFill>
                <a:latin typeface="+mn-lt"/>
              </a:rPr>
              <a:t> </a:t>
            </a:r>
            <a:r>
              <a:rPr lang="el-GR" sz="2700" b="1" cap="all" dirty="0">
                <a:solidFill>
                  <a:srgbClr val="0070C0"/>
                </a:solidFill>
                <a:latin typeface="+mn-lt"/>
              </a:rPr>
              <a:t>των </a:t>
            </a:r>
            <a:r>
              <a:rPr lang="el-GR" sz="2700" b="1" cap="all" dirty="0" err="1" smtClean="0">
                <a:solidFill>
                  <a:srgbClr val="0070C0"/>
                </a:solidFill>
                <a:latin typeface="+mn-lt"/>
              </a:rPr>
              <a:t>κινδΥνων</a:t>
            </a:r>
            <a:r>
              <a:rPr lang="el-GR" sz="2700" b="1" cap="all" dirty="0" smtClean="0">
                <a:solidFill>
                  <a:srgbClr val="0070C0"/>
                </a:solidFill>
                <a:latin typeface="+mn-lt"/>
              </a:rPr>
              <a:t> </a:t>
            </a:r>
            <a:r>
              <a:rPr lang="el-GR" sz="2700" b="1" cap="all" dirty="0" err="1" smtClean="0">
                <a:solidFill>
                  <a:srgbClr val="0070C0"/>
                </a:solidFill>
                <a:latin typeface="+mn-lt"/>
              </a:rPr>
              <a:t>πλημμυρΩν</a:t>
            </a:r>
            <a:endParaRPr lang="el-GR" sz="2700" b="1" cap="all" dirty="0"/>
          </a:p>
        </p:txBody>
      </p:sp>
      <p:sp>
        <p:nvSpPr>
          <p:cNvPr id="3" name="2 - Υπότιτλος"/>
          <p:cNvSpPr>
            <a:spLocks noGrp="1"/>
          </p:cNvSpPr>
          <p:nvPr>
            <p:ph type="subTitle" idx="1"/>
          </p:nvPr>
        </p:nvSpPr>
        <p:spPr>
          <a:xfrm>
            <a:off x="395536" y="2276872"/>
            <a:ext cx="8358246" cy="4392488"/>
          </a:xfrm>
        </p:spPr>
        <p:txBody>
          <a:bodyPr>
            <a:noAutofit/>
          </a:bodyPr>
          <a:lstStyle/>
          <a:p>
            <a:pPr lvl="0" algn="l"/>
            <a:r>
              <a:rPr lang="el-GR" sz="1600" b="1" dirty="0" smtClean="0">
                <a:solidFill>
                  <a:srgbClr val="0070C0"/>
                </a:solidFill>
              </a:rPr>
              <a:t>Δράσεις προς χρηματοδότηση</a:t>
            </a:r>
            <a:r>
              <a:rPr lang="en-US" sz="1600" b="1" dirty="0" smtClean="0">
                <a:solidFill>
                  <a:srgbClr val="0070C0"/>
                </a:solidFill>
              </a:rPr>
              <a:t>:</a:t>
            </a:r>
            <a:endParaRPr lang="el-GR" sz="1600" b="1" dirty="0" smtClean="0">
              <a:solidFill>
                <a:srgbClr val="0070C0"/>
              </a:solidFill>
            </a:endParaRPr>
          </a:p>
          <a:p>
            <a:pPr lvl="0" algn="l">
              <a:buFont typeface="Arial" pitchFamily="34" charset="0"/>
              <a:buChar char="•"/>
            </a:pPr>
            <a:r>
              <a:rPr lang="el-GR" sz="1600" dirty="0" smtClean="0">
                <a:solidFill>
                  <a:schemeClr val="tx1"/>
                </a:solidFill>
              </a:rPr>
              <a:t>Κατάρτιση </a:t>
            </a:r>
            <a:r>
              <a:rPr lang="el-GR" sz="1600" dirty="0">
                <a:solidFill>
                  <a:schemeClr val="tx1"/>
                </a:solidFill>
              </a:rPr>
              <a:t>Σχεδίων διαχείρισης κινδύνων πλημμύρας </a:t>
            </a:r>
            <a:r>
              <a:rPr lang="el-GR" sz="1600" dirty="0" smtClean="0">
                <a:solidFill>
                  <a:schemeClr val="tx1"/>
                </a:solidFill>
              </a:rPr>
              <a:t>λεκανών </a:t>
            </a:r>
            <a:r>
              <a:rPr lang="el-GR" sz="1600" dirty="0">
                <a:solidFill>
                  <a:schemeClr val="tx1"/>
                </a:solidFill>
              </a:rPr>
              <a:t>απορροής ποταμών των υδατικών διαμερισμάτων Κεντρικής και Δυτικής Μακεδονίας</a:t>
            </a:r>
          </a:p>
          <a:p>
            <a:pPr lvl="0" algn="l">
              <a:buFont typeface="Arial" pitchFamily="34" charset="0"/>
              <a:buChar char="•"/>
            </a:pPr>
            <a:r>
              <a:rPr lang="el-GR" sz="1600" dirty="0">
                <a:solidFill>
                  <a:schemeClr val="tx1"/>
                </a:solidFill>
              </a:rPr>
              <a:t>Κατάρτιση Σχεδίων διαχείρισης κινδύνων πλημμύρας λεκανών απορροής ποταμών των υδατικών διαμερισμάτων Ηπείρου, Δυτικής Στερεάς Ελλάδας και Θεσσαλίας </a:t>
            </a:r>
          </a:p>
          <a:p>
            <a:pPr lvl="0" algn="l">
              <a:buFont typeface="Arial" pitchFamily="34" charset="0"/>
              <a:buChar char="•"/>
            </a:pPr>
            <a:r>
              <a:rPr lang="el-GR" sz="1600" dirty="0">
                <a:solidFill>
                  <a:schemeClr val="tx1"/>
                </a:solidFill>
              </a:rPr>
              <a:t>Κατάρτιση Σχεδίων διαχείρισης κινδύνων πλημμύρας λεκανών απορροής ποταμών των υδατικών διαμερισμάτων Αττικής, Ανατολικής Στερεάς Ελλάδας και Νήσων Αιγαίου (Βορείου και Νοτίου Αιγαίου)</a:t>
            </a:r>
          </a:p>
          <a:p>
            <a:pPr lvl="0" algn="l">
              <a:buFont typeface="Arial" pitchFamily="34" charset="0"/>
              <a:buChar char="•"/>
            </a:pPr>
            <a:r>
              <a:rPr lang="el-GR" sz="1600" dirty="0">
                <a:solidFill>
                  <a:schemeClr val="tx1"/>
                </a:solidFill>
              </a:rPr>
              <a:t>Κατάρτιση Σχεδίων διαχείρισης κινδύνων πλημμύρας λεκανών απορροής ποταμών των υδατικών διαμερισμάτων Δυτικής, Βόρειας και Ανατολικής Πελοποννήσου και Κρήτης</a:t>
            </a:r>
          </a:p>
          <a:p>
            <a:pPr lvl="0" algn="l">
              <a:buFont typeface="Arial" pitchFamily="34" charset="0"/>
              <a:buChar char="•"/>
            </a:pPr>
            <a:r>
              <a:rPr lang="el-GR" sz="1600" dirty="0">
                <a:solidFill>
                  <a:schemeClr val="tx1"/>
                </a:solidFill>
              </a:rPr>
              <a:t>Κατάρτιση Σχεδίων διαχείρισης κινδύνων πλημμύρας λεκανών απορροής ποταμών των υδατικών διαμερισμάτων Ανατολικής Μακεδονίας και Θράκης (τμήματα των Υ.Δ. που ανήκουν στις Περιφέρειες Ανατολικής Μακεδονίας και Θράκης και Κεντρικής Μακεδονίας, εκτός της λεκάνης απορροής του ποταμού </a:t>
            </a:r>
            <a:r>
              <a:rPr lang="el-GR" sz="1600" dirty="0" err="1">
                <a:solidFill>
                  <a:schemeClr val="tx1"/>
                </a:solidFill>
              </a:rPr>
              <a:t>Εβρου</a:t>
            </a:r>
            <a:r>
              <a:rPr lang="el-GR" sz="1600" dirty="0">
                <a:solidFill>
                  <a:schemeClr val="tx1"/>
                </a:solidFill>
              </a:rPr>
              <a:t>)</a:t>
            </a:r>
          </a:p>
          <a:p>
            <a:pPr lvl="0" algn="l">
              <a:buFont typeface="Arial" pitchFamily="34" charset="0"/>
              <a:buChar char="•"/>
            </a:pPr>
            <a:r>
              <a:rPr lang="el-GR" sz="1600" dirty="0">
                <a:solidFill>
                  <a:schemeClr val="tx1"/>
                </a:solidFill>
              </a:rPr>
              <a:t>Κατάρτιση Σχεδίου διαχείρισης κινδύνων πλημμύρας λεκάνης απορροής </a:t>
            </a:r>
            <a:r>
              <a:rPr lang="el-GR" sz="1600" dirty="0" smtClean="0">
                <a:solidFill>
                  <a:schemeClr val="tx1"/>
                </a:solidFill>
              </a:rPr>
              <a:t>Έβρου.</a:t>
            </a:r>
            <a:r>
              <a:rPr lang="el-GR" sz="1600" dirty="0">
                <a:solidFill>
                  <a:schemeClr val="tx1"/>
                </a:solidFill>
              </a:rPr>
              <a:t> </a:t>
            </a:r>
          </a:p>
          <a:p>
            <a:pPr algn="l"/>
            <a:endParaRPr lang="el-GR" sz="1800" dirty="0"/>
          </a:p>
        </p:txBody>
      </p:sp>
      <p:sp>
        <p:nvSpPr>
          <p:cNvPr id="4" name="3 - Ορθογώνιο"/>
          <p:cNvSpPr/>
          <p:nvPr/>
        </p:nvSpPr>
        <p:spPr>
          <a:xfrm>
            <a:off x="285720" y="1142984"/>
            <a:ext cx="8215370" cy="923330"/>
          </a:xfrm>
          <a:prstGeom prst="rect">
            <a:avLst/>
          </a:prstGeom>
        </p:spPr>
        <p:txBody>
          <a:bodyPr wrap="square">
            <a:spAutoFit/>
          </a:bodyPr>
          <a:lstStyle/>
          <a:p>
            <a:r>
              <a:rPr lang="el-GR" b="1" dirty="0" smtClean="0">
                <a:solidFill>
                  <a:srgbClr val="0070C0"/>
                </a:solidFill>
              </a:rPr>
              <a:t>Προϋπολογισμός (Δ.Δ) : </a:t>
            </a:r>
            <a:r>
              <a:rPr lang="el-GR" b="1" dirty="0" smtClean="0"/>
              <a:t>5.740.000 €</a:t>
            </a:r>
            <a:r>
              <a:rPr lang="el-GR" dirty="0" smtClean="0"/>
              <a:t/>
            </a:r>
            <a:br>
              <a:rPr lang="el-GR" dirty="0" smtClean="0"/>
            </a:br>
            <a:r>
              <a:rPr lang="el-GR" dirty="0" smtClean="0"/>
              <a:t/>
            </a:r>
            <a:br>
              <a:rPr lang="el-GR" dirty="0" smtClean="0"/>
            </a:br>
            <a:r>
              <a:rPr lang="el-GR" b="1" dirty="0" smtClean="0">
                <a:solidFill>
                  <a:srgbClr val="0070C0"/>
                </a:solidFill>
              </a:rPr>
              <a:t>Δικαιούχος</a:t>
            </a:r>
            <a:r>
              <a:rPr lang="en-US" b="1" dirty="0" smtClean="0">
                <a:solidFill>
                  <a:srgbClr val="0070C0"/>
                </a:solidFill>
              </a:rPr>
              <a:t>:</a:t>
            </a:r>
            <a:r>
              <a:rPr lang="el-GR" b="1" dirty="0" smtClean="0"/>
              <a:t> </a:t>
            </a:r>
            <a:r>
              <a:rPr lang="el-GR" dirty="0" smtClean="0"/>
              <a:t>Ειδική Γραμματεία Υδάτων, Υπουργείο Περιβάλλοντος και Ενέργειας</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285728"/>
            <a:ext cx="8572560" cy="785818"/>
          </a:xfrm>
        </p:spPr>
        <p:txBody>
          <a:bodyPr>
            <a:normAutofit fontScale="90000"/>
          </a:bodyPr>
          <a:lstStyle/>
          <a:p>
            <a:r>
              <a:rPr lang="el-GR" sz="2700" b="1" cap="all" dirty="0" smtClean="0">
                <a:solidFill>
                  <a:srgbClr val="0070C0"/>
                </a:solidFill>
                <a:latin typeface="+mn-lt"/>
              </a:rPr>
              <a:t>ΑΠΟΚΑΤΑΣΤΑΣΗ </a:t>
            </a:r>
            <a:r>
              <a:rPr lang="el-GR" sz="2700" b="1" cap="all" dirty="0">
                <a:solidFill>
                  <a:srgbClr val="0070C0"/>
                </a:solidFill>
                <a:latin typeface="+mn-lt"/>
              </a:rPr>
              <a:t>ΡΥΠΑΣΜΕΝΩΝ ΧΩΡΩΝ ΑΠΟ ΒΙΟΜΗΧΑΝΙΚΑ ΚΑΙ ΕΠΙΚΙΝΔΥΝΑ </a:t>
            </a:r>
            <a:r>
              <a:rPr lang="el-GR" sz="2700" b="1" cap="all" dirty="0" smtClean="0">
                <a:solidFill>
                  <a:srgbClr val="0070C0"/>
                </a:solidFill>
                <a:latin typeface="+mn-lt"/>
              </a:rPr>
              <a:t>ΑΠΟΒΛΗΤΑ</a:t>
            </a:r>
            <a:endParaRPr lang="el-GR" sz="2700" b="1" dirty="0"/>
          </a:p>
        </p:txBody>
      </p:sp>
      <p:sp>
        <p:nvSpPr>
          <p:cNvPr id="3" name="2 - Υπότιτλος"/>
          <p:cNvSpPr>
            <a:spLocks noGrp="1"/>
          </p:cNvSpPr>
          <p:nvPr>
            <p:ph type="subTitle" idx="1"/>
          </p:nvPr>
        </p:nvSpPr>
        <p:spPr>
          <a:xfrm>
            <a:off x="539552" y="2564904"/>
            <a:ext cx="8215370" cy="3071834"/>
          </a:xfrm>
        </p:spPr>
        <p:txBody>
          <a:bodyPr>
            <a:normAutofit/>
          </a:bodyPr>
          <a:lstStyle/>
          <a:p>
            <a:pPr lvl="0" algn="l"/>
            <a:r>
              <a:rPr lang="el-GR" sz="1800" b="1" dirty="0" smtClean="0">
                <a:solidFill>
                  <a:srgbClr val="0070C0"/>
                </a:solidFill>
              </a:rPr>
              <a:t>Δράσεις προς χρηματοδότηση</a:t>
            </a:r>
            <a:r>
              <a:rPr lang="en-US" sz="1800" b="1" dirty="0" smtClean="0">
                <a:solidFill>
                  <a:srgbClr val="0070C0"/>
                </a:solidFill>
              </a:rPr>
              <a:t>:</a:t>
            </a:r>
            <a:endParaRPr lang="el-GR" sz="1800" b="1" dirty="0" smtClean="0">
              <a:solidFill>
                <a:srgbClr val="0070C0"/>
              </a:solidFill>
            </a:endParaRPr>
          </a:p>
          <a:p>
            <a:pPr lvl="0" algn="l">
              <a:buFont typeface="Arial" pitchFamily="34" charset="0"/>
              <a:buChar char="•"/>
            </a:pPr>
            <a:r>
              <a:rPr lang="el-GR" sz="1800" dirty="0" smtClean="0">
                <a:solidFill>
                  <a:schemeClr val="tx1"/>
                </a:solidFill>
              </a:rPr>
              <a:t>Εκτέλεση </a:t>
            </a:r>
            <a:r>
              <a:rPr lang="el-GR" sz="1800" dirty="0">
                <a:solidFill>
                  <a:schemeClr val="tx1"/>
                </a:solidFill>
              </a:rPr>
              <a:t>εργασιών απορρύπανσης κτιριακών εγκαταστάσεων, μηχανολογικού εξοπλισμού και περιβάλλοντος χώρου, ρυπασμένων από επικίνδυνα απόβλητα σε εγκαταλελειμμένα μεταλλεία </a:t>
            </a:r>
            <a:r>
              <a:rPr lang="el-GR" sz="1800" dirty="0" smtClean="0">
                <a:solidFill>
                  <a:schemeClr val="tx1"/>
                </a:solidFill>
              </a:rPr>
              <a:t>αμιάντου. </a:t>
            </a:r>
            <a:endParaRPr lang="el-GR" sz="1800" dirty="0">
              <a:solidFill>
                <a:schemeClr val="tx1"/>
              </a:solidFill>
            </a:endParaRPr>
          </a:p>
          <a:p>
            <a:pPr lvl="0" algn="l">
              <a:buFont typeface="Arial" pitchFamily="34" charset="0"/>
              <a:buChar char="•"/>
            </a:pPr>
            <a:r>
              <a:rPr lang="el-GR" sz="1800" dirty="0">
                <a:solidFill>
                  <a:schemeClr val="tx1"/>
                </a:solidFill>
              </a:rPr>
              <a:t>Εκτέλεση εργασιών εξυγίανσης ρυπασμένου περιβάλλοντος χώρου και αποκατάστασης των αποθέσεων επεξεργασμένου </a:t>
            </a:r>
            <a:r>
              <a:rPr lang="el-GR" sz="1800" dirty="0" err="1">
                <a:solidFill>
                  <a:schemeClr val="tx1"/>
                </a:solidFill>
              </a:rPr>
              <a:t>αμιαντούχου</a:t>
            </a:r>
            <a:r>
              <a:rPr lang="el-GR" sz="1800" dirty="0">
                <a:solidFill>
                  <a:schemeClr val="tx1"/>
                </a:solidFill>
              </a:rPr>
              <a:t> </a:t>
            </a:r>
            <a:r>
              <a:rPr lang="el-GR" sz="1800" dirty="0" err="1" smtClean="0">
                <a:solidFill>
                  <a:schemeClr val="tx1"/>
                </a:solidFill>
              </a:rPr>
              <a:t>πετρώματο.ς</a:t>
            </a:r>
            <a:r>
              <a:rPr lang="el-GR" sz="1800" dirty="0" smtClean="0">
                <a:solidFill>
                  <a:schemeClr val="tx1"/>
                </a:solidFill>
              </a:rPr>
              <a:t> </a:t>
            </a:r>
            <a:endParaRPr lang="el-GR" sz="1800" dirty="0">
              <a:solidFill>
                <a:schemeClr val="tx1"/>
              </a:solidFill>
            </a:endParaRPr>
          </a:p>
          <a:p>
            <a:pPr lvl="0" algn="l">
              <a:buFont typeface="Arial" pitchFamily="34" charset="0"/>
              <a:buChar char="•"/>
            </a:pPr>
            <a:r>
              <a:rPr lang="el-GR" sz="1800" dirty="0">
                <a:solidFill>
                  <a:schemeClr val="tx1"/>
                </a:solidFill>
              </a:rPr>
              <a:t>Κατασκευή χώρου υγειονομικής ταφής (ΧΥΤ) των αποβλήτων που προκύπτουν από τις εργασίες απορρύπανσης και εξυγίανσης, συλλογή και διάθεση των αποδεκτών αποβλήτων και αποκατάσταση του ΧΥΤ μετά την πλήρωσή </a:t>
            </a:r>
            <a:r>
              <a:rPr lang="el-GR" sz="1800" dirty="0" smtClean="0">
                <a:solidFill>
                  <a:schemeClr val="tx1"/>
                </a:solidFill>
              </a:rPr>
              <a:t>του. </a:t>
            </a:r>
            <a:endParaRPr lang="el-GR" sz="1800" dirty="0">
              <a:solidFill>
                <a:schemeClr val="tx1"/>
              </a:solidFill>
            </a:endParaRPr>
          </a:p>
          <a:p>
            <a:pPr algn="l"/>
            <a:endParaRPr lang="el-GR" sz="1800" dirty="0"/>
          </a:p>
        </p:txBody>
      </p:sp>
      <p:sp>
        <p:nvSpPr>
          <p:cNvPr id="4" name="3 - Ορθογώνιο"/>
          <p:cNvSpPr/>
          <p:nvPr/>
        </p:nvSpPr>
        <p:spPr>
          <a:xfrm>
            <a:off x="539552" y="1340768"/>
            <a:ext cx="8072494" cy="923330"/>
          </a:xfrm>
          <a:prstGeom prst="rect">
            <a:avLst/>
          </a:prstGeom>
        </p:spPr>
        <p:txBody>
          <a:bodyPr wrap="square">
            <a:spAutoFit/>
          </a:bodyPr>
          <a:lstStyle/>
          <a:p>
            <a:r>
              <a:rPr lang="el-GR" b="1" dirty="0" smtClean="0">
                <a:solidFill>
                  <a:srgbClr val="0070C0"/>
                </a:solidFill>
              </a:rPr>
              <a:t>Προϋπολογισμός (Δ.Δ) : </a:t>
            </a:r>
            <a:r>
              <a:rPr lang="el-GR" b="1" dirty="0" smtClean="0"/>
              <a:t>8.000.000 €</a:t>
            </a:r>
            <a:br>
              <a:rPr lang="el-GR" b="1" dirty="0" smtClean="0"/>
            </a:br>
            <a:r>
              <a:rPr lang="el-GR" dirty="0" smtClean="0"/>
              <a:t/>
            </a:r>
            <a:br>
              <a:rPr lang="el-GR" dirty="0" smtClean="0"/>
            </a:br>
            <a:r>
              <a:rPr lang="el-GR" b="1" dirty="0" smtClean="0">
                <a:solidFill>
                  <a:srgbClr val="0070C0"/>
                </a:solidFill>
              </a:rPr>
              <a:t>Δικαιούχος</a:t>
            </a:r>
            <a:r>
              <a:rPr lang="en-US" b="1" dirty="0" smtClean="0">
                <a:solidFill>
                  <a:srgbClr val="0070C0"/>
                </a:solidFill>
              </a:rPr>
              <a:t>:</a:t>
            </a:r>
            <a:r>
              <a:rPr lang="el-GR" b="1" dirty="0" smtClean="0">
                <a:solidFill>
                  <a:srgbClr val="0070C0"/>
                </a:solidFill>
              </a:rPr>
              <a:t> </a:t>
            </a:r>
            <a:r>
              <a:rPr lang="el-GR" dirty="0" smtClean="0"/>
              <a:t>Περιφέρεια Δυτικής Μακεδονίας</a:t>
            </a:r>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927</Words>
  <Application>Microsoft Office PowerPoint</Application>
  <PresentationFormat>Προβολή στην οθόνη (4:3)</PresentationFormat>
  <Paragraphs>73</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ΔΙΑΣΦΑΛΙΣΗ ΠΟΙΟΤΗΤΑΣ ΜΕΤΡΗΣΕΩΝ ΑΤΜΟΣΦΑΙΡΙΚΗΣ ΡΥΠΑΝΣΗΣ, ΕΠΙΚΥΡΩΣΗ ΔΕΔΟΜΕΝΩΝ</vt:lpstr>
      <vt:lpstr>ΟΛΟΚΛΗΡΩΣΗ ΣΤΡΑΤΗΓΙΚΗΣ ΧΑΡΤΟΓΡΑΦΗΣΗΣ ΘΟΡΥΒΟΥ </vt:lpstr>
      <vt:lpstr>ΕΠΙΚΑΙΡΟΠΟΙΗΣΕΙΣ ΔΙΑΧΕΙΡΙΣΤΙΚΩΝ ΣΧΕΔΙΩΝ ΛΕΚΑΝΩΝ ΑΠΟΡΡΟΗΣ</vt:lpstr>
      <vt:lpstr>ΑΝΑΒΑΘΜΙΣΗ ΔΙΚΤΥΩΝ ΥΔΡΕΥΣΗΣ ΚΑΙ ΠΕΡΙΟΡΙΣΜΟΣ ΔΙΑΡΡΟΩΝ  </vt:lpstr>
      <vt:lpstr>ΠΑΡΑΚΟΛΟΥΘΗΣΗ ΚΑΙ ΚΑΤΑΓΡΑΦΗ ΤΗΣ ΚΑΤΑΣΤΑΣΗΣ (ΠΟΙΟΤΗΤΑ, ΠΟΣΟΤΗΤΑ, ΠΙΕΣΕΙΣ, ΧΡΗΣΗ)  ΤΩΝ ΥΔΑΤΩΝ ΤΗΣ ΧΩΡΑΣ</vt:lpstr>
      <vt:lpstr>ΠΑΡΑΚΟΛΟΥΘΗΣΗ ΤΗΣ ΠΟΙΟΤΗΤΑΣ ΤΩΝ ΥΔΑΤΩΝ ΚΟΛΥΜΒΗΣΗΣ ΣΥΜΦΩΝΑ ΜΕ ΤΗΝ ΟΔΗΓΙΑ 2006/7/ΕΚ</vt:lpstr>
      <vt:lpstr>ΣΥΝΤΑΞΗ ΕΙΔΙΚΩΝ ΠΕΡΙΒΑΛΛΟΝΤΙΚΩΝ ΜΕΛΕΤΩΝ, ΕΙΔΙΚΩΝ ΕΚΘΕΣΕΩΝ &amp; ΣΧΕΔΙΩΝ ΔΙΑΧΕΙΡΙΣΗΣ ΓΙΑ ΠΕΡΙΟΧΕΣ ΤΟΥ ΔΙΚΤΥΟΥ NATURA 2000</vt:lpstr>
      <vt:lpstr>ΑνΑπτυξη και εφαρμογΗ μΕτρων διαχεΙρισης των κινδΥνων πλημμυρΩν</vt:lpstr>
      <vt:lpstr>ΑΠΟΚΑΤΑΣΤΑΣΗ ΡΥΠΑΣΜΕΝΩΝ ΧΩΡΩΝ ΑΠΟ ΒΙΟΜΗΧΑΝΙΚΑ ΚΑΙ ΕΠΙΚΙΝΔΥΝΑ ΑΠΟΒΛΗΤΑ</vt:lpstr>
      <vt:lpstr> ΑΠΟΚΑΤΑΣΤΑΣΗ ΡΥΠΑΣΜΕΝΩΝ ΧΩΡΩΝ ΑΠΟ ΒΙΟΜΗΧΑΝΙΚΑ ΚΑΙ ΕΠΙΚΙΝΔΥΝΑ ΑΠΟΒΛΗΤΑ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ΔΙΑΣΦΑΛΙΣΗ ΠΟΙΟΤΗΤΑΣ ΜΕΤΡΗΣΕΩΝ ΑΤΜΟΣΦΑΙΡΙΚΗΣ ΡΥΠΑΝΣΗΣ, ΕΠΙΚΥΡΩΣΗ ΔΕΔΟΜΕΝΩΝ π/υ 250.573,75 €  Δικαιούχος: Υπουργείο Περιβάλλοντος και Ενέργειας – Διεύθυνση Κλιματικής Αλλαγής και Ποιότητας της Ατμόσφαιρας</dc:title>
  <dc:creator>Leftheris</dc:creator>
  <cp:lastModifiedBy>ΤΡΑΚΗ ΣΟΦΙΑ</cp:lastModifiedBy>
  <cp:revision>30</cp:revision>
  <dcterms:created xsi:type="dcterms:W3CDTF">2016-05-05T08:08:15Z</dcterms:created>
  <dcterms:modified xsi:type="dcterms:W3CDTF">2016-05-19T11:45:53Z</dcterms:modified>
</cp:coreProperties>
</file>